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7" r:id="rId5"/>
    <p:sldId id="258" r:id="rId6"/>
    <p:sldId id="260" r:id="rId7"/>
    <p:sldId id="259" r:id="rId8"/>
    <p:sldId id="262" r:id="rId9"/>
    <p:sldId id="263" r:id="rId10"/>
    <p:sldId id="264" r:id="rId11"/>
    <p:sldId id="265" r:id="rId12"/>
    <p:sldId id="266" r:id="rId13"/>
    <p:sldId id="268" r:id="rId14"/>
    <p:sldId id="273" r:id="rId15"/>
    <p:sldId id="269" r:id="rId16"/>
    <p:sldId id="275" r:id="rId17"/>
    <p:sldId id="271" r:id="rId18"/>
    <p:sldId id="270" r:id="rId19"/>
    <p:sldId id="276" r:id="rId20"/>
    <p:sldId id="272" r:id="rId21"/>
    <p:sldId id="277" r:id="rId22"/>
    <p:sldId id="279" r:id="rId23"/>
    <p:sldId id="281" r:id="rId24"/>
    <p:sldId id="280" r:id="rId25"/>
    <p:sldId id="282"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56E3122-05B3-47A1-9C64-63722B1272DA}">
          <p14:sldIdLst>
            <p14:sldId id="256"/>
            <p14:sldId id="261"/>
            <p14:sldId id="257"/>
            <p14:sldId id="267"/>
            <p14:sldId id="258"/>
            <p14:sldId id="260"/>
            <p14:sldId id="259"/>
            <p14:sldId id="262"/>
            <p14:sldId id="263"/>
            <p14:sldId id="264"/>
            <p14:sldId id="265"/>
          </p14:sldIdLst>
        </p14:section>
        <p14:section name="Untitled Section" id="{F27999E3-EA5E-41FA-8C52-B9C7EE298EA5}">
          <p14:sldIdLst/>
        </p14:section>
        <p14:section name="Untitled Section" id="{E52B40DD-6CD7-4BBA-A2F0-462D20365766}">
          <p14:sldIdLst>
            <p14:sldId id="266"/>
            <p14:sldId id="268"/>
            <p14:sldId id="273"/>
            <p14:sldId id="269"/>
            <p14:sldId id="275"/>
            <p14:sldId id="271"/>
            <p14:sldId id="270"/>
            <p14:sldId id="276"/>
            <p14:sldId id="272"/>
            <p14:sldId id="277"/>
            <p14:sldId id="279"/>
            <p14:sldId id="281"/>
            <p14:sldId id="280"/>
            <p14:sldId id="282"/>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8" d="100"/>
          <a:sy n="68" d="100"/>
        </p:scale>
        <p:origin x="-1426" y="-82"/>
      </p:cViewPr>
      <p:guideLst>
        <p:guide orient="horz" pos="2160"/>
        <p:guide pos="2880"/>
      </p:guideLst>
    </p:cSldViewPr>
  </p:slideViewPr>
  <p:notesTextViewPr>
    <p:cViewPr>
      <p:scale>
        <a:sx n="1" d="1"/>
        <a:sy n="1" d="1"/>
      </p:scale>
      <p:origin x="0" y="0"/>
    </p:cViewPr>
  </p:notesTextViewPr>
  <p:sorterViewPr>
    <p:cViewPr>
      <p:scale>
        <a:sx n="100" d="100"/>
        <a:sy n="100" d="100"/>
      </p:scale>
      <p:origin x="0" y="78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5B6F3-3062-4264-A36D-A44EE82689A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9099BCD-816B-4AAE-B098-B21210ECE8EF}">
      <dgm:prSet phldrT="[Text]"/>
      <dgm:spPr/>
      <dgm:t>
        <a:bodyPr/>
        <a:lstStyle/>
        <a:p>
          <a:r>
            <a:rPr lang="en-US" dirty="0" smtClean="0"/>
            <a:t>MIQAT</a:t>
          </a:r>
          <a:endParaRPr lang="en-US" dirty="0"/>
        </a:p>
      </dgm:t>
    </dgm:pt>
    <dgm:pt modelId="{461E1D8D-1994-43D0-9739-AA4607EFC9F7}" type="parTrans" cxnId="{3DA0C588-7C3F-4EB4-9AE5-5F4A1DAB1A33}">
      <dgm:prSet/>
      <dgm:spPr/>
      <dgm:t>
        <a:bodyPr/>
        <a:lstStyle/>
        <a:p>
          <a:endParaRPr lang="en-US"/>
        </a:p>
      </dgm:t>
    </dgm:pt>
    <dgm:pt modelId="{74C06972-3670-41E1-B533-14584C3A35AF}" type="sibTrans" cxnId="{3DA0C588-7C3F-4EB4-9AE5-5F4A1DAB1A33}">
      <dgm:prSet/>
      <dgm:spPr/>
      <dgm:t>
        <a:bodyPr/>
        <a:lstStyle/>
        <a:p>
          <a:endParaRPr lang="en-US"/>
        </a:p>
      </dgm:t>
    </dgm:pt>
    <dgm:pt modelId="{72D5A375-8A2B-4077-B2FE-A17DCCFB9A5F}">
      <dgm:prSet phldrT="[Text]"/>
      <dgm:spPr/>
      <dgm:t>
        <a:bodyPr/>
        <a:lstStyle/>
        <a:p>
          <a:r>
            <a:rPr lang="en-US" dirty="0" smtClean="0"/>
            <a:t>KA’BA</a:t>
          </a:r>
          <a:endParaRPr lang="en-US" dirty="0"/>
        </a:p>
      </dgm:t>
    </dgm:pt>
    <dgm:pt modelId="{0FF4464B-720C-453E-A6C1-72E4030C93E3}" type="parTrans" cxnId="{132970DC-929F-4CED-BDE1-ACB1397B7070}">
      <dgm:prSet/>
      <dgm:spPr/>
      <dgm:t>
        <a:bodyPr/>
        <a:lstStyle/>
        <a:p>
          <a:endParaRPr lang="en-US"/>
        </a:p>
      </dgm:t>
    </dgm:pt>
    <dgm:pt modelId="{C6209468-97B8-4F06-96A6-E4EF43DB4FE4}" type="sibTrans" cxnId="{132970DC-929F-4CED-BDE1-ACB1397B7070}">
      <dgm:prSet/>
      <dgm:spPr/>
      <dgm:t>
        <a:bodyPr/>
        <a:lstStyle/>
        <a:p>
          <a:endParaRPr lang="en-US"/>
        </a:p>
      </dgm:t>
    </dgm:pt>
    <dgm:pt modelId="{B16C87E1-C5A3-4280-9EBC-01A12410A855}">
      <dgm:prSet phldrT="[Text]"/>
      <dgm:spPr/>
      <dgm:t>
        <a:bodyPr/>
        <a:lstStyle/>
        <a:p>
          <a:r>
            <a:rPr lang="en-US" dirty="0" smtClean="0"/>
            <a:t>MINA</a:t>
          </a:r>
          <a:endParaRPr lang="en-US" dirty="0"/>
        </a:p>
      </dgm:t>
    </dgm:pt>
    <dgm:pt modelId="{E4969CCC-5C5E-4242-B629-96B5C96DB3B2}" type="parTrans" cxnId="{2D545ED6-6561-44C7-B273-C3804B7EE2E8}">
      <dgm:prSet/>
      <dgm:spPr/>
      <dgm:t>
        <a:bodyPr/>
        <a:lstStyle/>
        <a:p>
          <a:endParaRPr lang="en-US"/>
        </a:p>
      </dgm:t>
    </dgm:pt>
    <dgm:pt modelId="{BCBB7633-BC38-42F2-BBE4-14DE9E7BA918}" type="sibTrans" cxnId="{2D545ED6-6561-44C7-B273-C3804B7EE2E8}">
      <dgm:prSet/>
      <dgm:spPr/>
      <dgm:t>
        <a:bodyPr/>
        <a:lstStyle/>
        <a:p>
          <a:endParaRPr lang="en-US"/>
        </a:p>
      </dgm:t>
    </dgm:pt>
    <dgm:pt modelId="{D651AA46-F762-4A4D-A6F0-F2F1852442F6}">
      <dgm:prSet phldrT="[Text]"/>
      <dgm:spPr/>
      <dgm:t>
        <a:bodyPr/>
        <a:lstStyle/>
        <a:p>
          <a:r>
            <a:rPr lang="en-US" dirty="0" smtClean="0"/>
            <a:t>ARAFAT</a:t>
          </a:r>
          <a:endParaRPr lang="en-US" dirty="0"/>
        </a:p>
      </dgm:t>
    </dgm:pt>
    <dgm:pt modelId="{86E56F92-77E2-43A9-8CA8-6FBD48A59FC0}" type="parTrans" cxnId="{1A2C3606-C02A-445F-928C-81182134750B}">
      <dgm:prSet/>
      <dgm:spPr/>
      <dgm:t>
        <a:bodyPr/>
        <a:lstStyle/>
        <a:p>
          <a:endParaRPr lang="en-US"/>
        </a:p>
      </dgm:t>
    </dgm:pt>
    <dgm:pt modelId="{B686D83B-0943-43A9-98A5-08235318116F}" type="sibTrans" cxnId="{1A2C3606-C02A-445F-928C-81182134750B}">
      <dgm:prSet/>
      <dgm:spPr/>
      <dgm:t>
        <a:bodyPr/>
        <a:lstStyle/>
        <a:p>
          <a:endParaRPr lang="en-US"/>
        </a:p>
      </dgm:t>
    </dgm:pt>
    <dgm:pt modelId="{C1CE15D8-BC7A-4D3B-A458-D72DCFC95FC3}">
      <dgm:prSet phldrT="[Text]"/>
      <dgm:spPr/>
      <dgm:t>
        <a:bodyPr/>
        <a:lstStyle/>
        <a:p>
          <a:r>
            <a:rPr lang="en-US" dirty="0" smtClean="0"/>
            <a:t>MASH’AR AL-HARAM</a:t>
          </a:r>
          <a:endParaRPr lang="en-US" dirty="0"/>
        </a:p>
      </dgm:t>
    </dgm:pt>
    <dgm:pt modelId="{66B0AB2C-4C6C-4B82-99FF-4036BE4678E3}" type="parTrans" cxnId="{B556FACC-798C-4513-B7D7-27031FAF2156}">
      <dgm:prSet/>
      <dgm:spPr/>
      <dgm:t>
        <a:bodyPr/>
        <a:lstStyle/>
        <a:p>
          <a:endParaRPr lang="en-US"/>
        </a:p>
      </dgm:t>
    </dgm:pt>
    <dgm:pt modelId="{21D514F0-501B-4ACC-8204-31CE44A4EF18}" type="sibTrans" cxnId="{B556FACC-798C-4513-B7D7-27031FAF2156}">
      <dgm:prSet/>
      <dgm:spPr/>
      <dgm:t>
        <a:bodyPr/>
        <a:lstStyle/>
        <a:p>
          <a:endParaRPr lang="en-US"/>
        </a:p>
      </dgm:t>
    </dgm:pt>
    <dgm:pt modelId="{EE152D0D-2A43-47C7-8F00-F8B3585EE1B1}" type="pres">
      <dgm:prSet presAssocID="{C735B6F3-3062-4264-A36D-A44EE82689A6}" presName="Name0" presStyleCnt="0">
        <dgm:presLayoutVars>
          <dgm:dir/>
          <dgm:resizeHandles val="exact"/>
        </dgm:presLayoutVars>
      </dgm:prSet>
      <dgm:spPr/>
      <dgm:t>
        <a:bodyPr/>
        <a:lstStyle/>
        <a:p>
          <a:endParaRPr lang="en-US"/>
        </a:p>
      </dgm:t>
    </dgm:pt>
    <dgm:pt modelId="{735DAAE0-3D12-422B-BA02-47F9D1E51079}" type="pres">
      <dgm:prSet presAssocID="{E9099BCD-816B-4AAE-B098-B21210ECE8EF}" presName="node" presStyleLbl="node1" presStyleIdx="0" presStyleCnt="5" custLinFactNeighborX="40484" custLinFactNeighborY="3146">
        <dgm:presLayoutVars>
          <dgm:bulletEnabled val="1"/>
        </dgm:presLayoutVars>
      </dgm:prSet>
      <dgm:spPr/>
      <dgm:t>
        <a:bodyPr/>
        <a:lstStyle/>
        <a:p>
          <a:endParaRPr lang="en-US"/>
        </a:p>
      </dgm:t>
    </dgm:pt>
    <dgm:pt modelId="{C420E96F-FEE7-463D-AA3E-F3760321067A}" type="pres">
      <dgm:prSet presAssocID="{74C06972-3670-41E1-B533-14584C3A35AF}" presName="sibTrans" presStyleLbl="sibTrans2D1" presStyleIdx="0" presStyleCnt="4"/>
      <dgm:spPr/>
      <dgm:t>
        <a:bodyPr/>
        <a:lstStyle/>
        <a:p>
          <a:endParaRPr lang="en-US"/>
        </a:p>
      </dgm:t>
    </dgm:pt>
    <dgm:pt modelId="{34E7854E-86D0-46EE-AE9F-95FA3DEDFB7E}" type="pres">
      <dgm:prSet presAssocID="{74C06972-3670-41E1-B533-14584C3A35AF}" presName="connectorText" presStyleLbl="sibTrans2D1" presStyleIdx="0" presStyleCnt="4"/>
      <dgm:spPr/>
      <dgm:t>
        <a:bodyPr/>
        <a:lstStyle/>
        <a:p>
          <a:endParaRPr lang="en-US"/>
        </a:p>
      </dgm:t>
    </dgm:pt>
    <dgm:pt modelId="{5AB75EA2-A712-4B23-BFDA-808AAE888ADE}" type="pres">
      <dgm:prSet presAssocID="{72D5A375-8A2B-4077-B2FE-A17DCCFB9A5F}" presName="node" presStyleLbl="node1" presStyleIdx="1" presStyleCnt="5" custLinFactNeighborX="62097" custLinFactNeighborY="3146">
        <dgm:presLayoutVars>
          <dgm:bulletEnabled val="1"/>
        </dgm:presLayoutVars>
      </dgm:prSet>
      <dgm:spPr/>
      <dgm:t>
        <a:bodyPr/>
        <a:lstStyle/>
        <a:p>
          <a:endParaRPr lang="en-US"/>
        </a:p>
      </dgm:t>
    </dgm:pt>
    <dgm:pt modelId="{E9C58DA9-6362-441A-8D25-9581F2E196C6}" type="pres">
      <dgm:prSet presAssocID="{C6209468-97B8-4F06-96A6-E4EF43DB4FE4}" presName="sibTrans" presStyleLbl="sibTrans2D1" presStyleIdx="1" presStyleCnt="4"/>
      <dgm:spPr/>
      <dgm:t>
        <a:bodyPr/>
        <a:lstStyle/>
        <a:p>
          <a:endParaRPr lang="en-US"/>
        </a:p>
      </dgm:t>
    </dgm:pt>
    <dgm:pt modelId="{4B162503-8D08-475D-9576-FE7B30FFF830}" type="pres">
      <dgm:prSet presAssocID="{C6209468-97B8-4F06-96A6-E4EF43DB4FE4}" presName="connectorText" presStyleLbl="sibTrans2D1" presStyleIdx="1" presStyleCnt="4"/>
      <dgm:spPr/>
      <dgm:t>
        <a:bodyPr/>
        <a:lstStyle/>
        <a:p>
          <a:endParaRPr lang="en-US"/>
        </a:p>
      </dgm:t>
    </dgm:pt>
    <dgm:pt modelId="{F2E79759-9FDC-4590-8C94-B7E7B90EB0F0}" type="pres">
      <dgm:prSet presAssocID="{B16C87E1-C5A3-4280-9EBC-01A12410A855}" presName="node" presStyleLbl="node1" presStyleIdx="2" presStyleCnt="5" custLinFactX="1742" custLinFactNeighborX="100000" custLinFactNeighborY="3146">
        <dgm:presLayoutVars>
          <dgm:bulletEnabled val="1"/>
        </dgm:presLayoutVars>
      </dgm:prSet>
      <dgm:spPr/>
      <dgm:t>
        <a:bodyPr/>
        <a:lstStyle/>
        <a:p>
          <a:endParaRPr lang="en-US"/>
        </a:p>
      </dgm:t>
    </dgm:pt>
    <dgm:pt modelId="{0A6A7A6D-A06F-4B71-A293-019223017E74}" type="pres">
      <dgm:prSet presAssocID="{BCBB7633-BC38-42F2-BBE4-14DE9E7BA918}" presName="sibTrans" presStyleLbl="sibTrans2D1" presStyleIdx="2" presStyleCnt="4"/>
      <dgm:spPr/>
      <dgm:t>
        <a:bodyPr/>
        <a:lstStyle/>
        <a:p>
          <a:endParaRPr lang="en-US"/>
        </a:p>
      </dgm:t>
    </dgm:pt>
    <dgm:pt modelId="{431C45ED-7858-4D5B-B02A-E6121EADC650}" type="pres">
      <dgm:prSet presAssocID="{BCBB7633-BC38-42F2-BBE4-14DE9E7BA918}" presName="connectorText" presStyleLbl="sibTrans2D1" presStyleIdx="2" presStyleCnt="4"/>
      <dgm:spPr/>
      <dgm:t>
        <a:bodyPr/>
        <a:lstStyle/>
        <a:p>
          <a:endParaRPr lang="en-US"/>
        </a:p>
      </dgm:t>
    </dgm:pt>
    <dgm:pt modelId="{7F9F0A10-627D-4FF0-98E8-8DE77E0CACB2}" type="pres">
      <dgm:prSet presAssocID="{D651AA46-F762-4A4D-A6F0-F2F1852442F6}" presName="node" presStyleLbl="node1" presStyleIdx="3" presStyleCnt="5" custLinFactX="35161" custLinFactNeighborX="100000" custLinFactNeighborY="3146">
        <dgm:presLayoutVars>
          <dgm:bulletEnabled val="1"/>
        </dgm:presLayoutVars>
      </dgm:prSet>
      <dgm:spPr/>
      <dgm:t>
        <a:bodyPr/>
        <a:lstStyle/>
        <a:p>
          <a:endParaRPr lang="en-US"/>
        </a:p>
      </dgm:t>
    </dgm:pt>
    <dgm:pt modelId="{E7128D38-E055-42FC-BBF7-EBD3FEEF5A89}" type="pres">
      <dgm:prSet presAssocID="{B686D83B-0943-43A9-98A5-08235318116F}" presName="sibTrans" presStyleLbl="sibTrans2D1" presStyleIdx="3" presStyleCnt="4"/>
      <dgm:spPr/>
      <dgm:t>
        <a:bodyPr/>
        <a:lstStyle/>
        <a:p>
          <a:endParaRPr lang="en-US"/>
        </a:p>
      </dgm:t>
    </dgm:pt>
    <dgm:pt modelId="{2F2E137E-7507-46CA-94A9-D1D3907A5999}" type="pres">
      <dgm:prSet presAssocID="{B686D83B-0943-43A9-98A5-08235318116F}" presName="connectorText" presStyleLbl="sibTrans2D1" presStyleIdx="3" presStyleCnt="4"/>
      <dgm:spPr/>
      <dgm:t>
        <a:bodyPr/>
        <a:lstStyle/>
        <a:p>
          <a:endParaRPr lang="en-US"/>
        </a:p>
      </dgm:t>
    </dgm:pt>
    <dgm:pt modelId="{F82D04C6-B8B5-4E29-84E7-01EEEE2637D2}" type="pres">
      <dgm:prSet presAssocID="{C1CE15D8-BC7A-4D3B-A458-D72DCFC95FC3}" presName="node" presStyleLbl="node1" presStyleIdx="4" presStyleCnt="5" custLinFactX="-99161" custLinFactY="71821" custLinFactNeighborX="-100000" custLinFactNeighborY="100000">
        <dgm:presLayoutVars>
          <dgm:bulletEnabled val="1"/>
        </dgm:presLayoutVars>
      </dgm:prSet>
      <dgm:spPr/>
      <dgm:t>
        <a:bodyPr/>
        <a:lstStyle/>
        <a:p>
          <a:endParaRPr lang="en-US"/>
        </a:p>
      </dgm:t>
    </dgm:pt>
  </dgm:ptLst>
  <dgm:cxnLst>
    <dgm:cxn modelId="{6D2778A7-4C54-4AA3-99E3-B04B80A69993}" type="presOf" srcId="{B686D83B-0943-43A9-98A5-08235318116F}" destId="{2F2E137E-7507-46CA-94A9-D1D3907A5999}" srcOrd="1" destOrd="0" presId="urn:microsoft.com/office/officeart/2005/8/layout/process1"/>
    <dgm:cxn modelId="{B4E1A573-B75F-4762-9508-AA6CF27760E2}" type="presOf" srcId="{C6209468-97B8-4F06-96A6-E4EF43DB4FE4}" destId="{4B162503-8D08-475D-9576-FE7B30FFF830}" srcOrd="1" destOrd="0" presId="urn:microsoft.com/office/officeart/2005/8/layout/process1"/>
    <dgm:cxn modelId="{132970DC-929F-4CED-BDE1-ACB1397B7070}" srcId="{C735B6F3-3062-4264-A36D-A44EE82689A6}" destId="{72D5A375-8A2B-4077-B2FE-A17DCCFB9A5F}" srcOrd="1" destOrd="0" parTransId="{0FF4464B-720C-453E-A6C1-72E4030C93E3}" sibTransId="{C6209468-97B8-4F06-96A6-E4EF43DB4FE4}"/>
    <dgm:cxn modelId="{9B8EE53C-8898-43F7-8761-6FA35D14BB20}" type="presOf" srcId="{B686D83B-0943-43A9-98A5-08235318116F}" destId="{E7128D38-E055-42FC-BBF7-EBD3FEEF5A89}" srcOrd="0" destOrd="0" presId="urn:microsoft.com/office/officeart/2005/8/layout/process1"/>
    <dgm:cxn modelId="{4E218386-BEC6-4AF0-9FA6-B5BFE7E8D95A}" type="presOf" srcId="{C735B6F3-3062-4264-A36D-A44EE82689A6}" destId="{EE152D0D-2A43-47C7-8F00-F8B3585EE1B1}" srcOrd="0" destOrd="0" presId="urn:microsoft.com/office/officeart/2005/8/layout/process1"/>
    <dgm:cxn modelId="{575E2696-5507-4954-BD12-DC99BDBC386D}" type="presOf" srcId="{BCBB7633-BC38-42F2-BBE4-14DE9E7BA918}" destId="{0A6A7A6D-A06F-4B71-A293-019223017E74}" srcOrd="0" destOrd="0" presId="urn:microsoft.com/office/officeart/2005/8/layout/process1"/>
    <dgm:cxn modelId="{6C9FF65C-F6B5-49B2-8E55-6F56839A19D0}" type="presOf" srcId="{E9099BCD-816B-4AAE-B098-B21210ECE8EF}" destId="{735DAAE0-3D12-422B-BA02-47F9D1E51079}" srcOrd="0" destOrd="0" presId="urn:microsoft.com/office/officeart/2005/8/layout/process1"/>
    <dgm:cxn modelId="{B556FACC-798C-4513-B7D7-27031FAF2156}" srcId="{C735B6F3-3062-4264-A36D-A44EE82689A6}" destId="{C1CE15D8-BC7A-4D3B-A458-D72DCFC95FC3}" srcOrd="4" destOrd="0" parTransId="{66B0AB2C-4C6C-4B82-99FF-4036BE4678E3}" sibTransId="{21D514F0-501B-4ACC-8204-31CE44A4EF18}"/>
    <dgm:cxn modelId="{3DA0C588-7C3F-4EB4-9AE5-5F4A1DAB1A33}" srcId="{C735B6F3-3062-4264-A36D-A44EE82689A6}" destId="{E9099BCD-816B-4AAE-B098-B21210ECE8EF}" srcOrd="0" destOrd="0" parTransId="{461E1D8D-1994-43D0-9739-AA4607EFC9F7}" sibTransId="{74C06972-3670-41E1-B533-14584C3A35AF}"/>
    <dgm:cxn modelId="{8817D187-7B5F-4B54-8C03-7E719AAC69DB}" type="presOf" srcId="{D651AA46-F762-4A4D-A6F0-F2F1852442F6}" destId="{7F9F0A10-627D-4FF0-98E8-8DE77E0CACB2}" srcOrd="0" destOrd="0" presId="urn:microsoft.com/office/officeart/2005/8/layout/process1"/>
    <dgm:cxn modelId="{2D545ED6-6561-44C7-B273-C3804B7EE2E8}" srcId="{C735B6F3-3062-4264-A36D-A44EE82689A6}" destId="{B16C87E1-C5A3-4280-9EBC-01A12410A855}" srcOrd="2" destOrd="0" parTransId="{E4969CCC-5C5E-4242-B629-96B5C96DB3B2}" sibTransId="{BCBB7633-BC38-42F2-BBE4-14DE9E7BA918}"/>
    <dgm:cxn modelId="{E3755362-729A-4377-9F13-9194682C3789}" type="presOf" srcId="{BCBB7633-BC38-42F2-BBE4-14DE9E7BA918}" destId="{431C45ED-7858-4D5B-B02A-E6121EADC650}" srcOrd="1" destOrd="0" presId="urn:microsoft.com/office/officeart/2005/8/layout/process1"/>
    <dgm:cxn modelId="{EE26E6F4-2E07-4C36-82EA-B6DF99E5317A}" type="presOf" srcId="{C6209468-97B8-4F06-96A6-E4EF43DB4FE4}" destId="{E9C58DA9-6362-441A-8D25-9581F2E196C6}" srcOrd="0" destOrd="0" presId="urn:microsoft.com/office/officeart/2005/8/layout/process1"/>
    <dgm:cxn modelId="{1FC9DBA1-513A-4A49-A011-05E8D9679A14}" type="presOf" srcId="{72D5A375-8A2B-4077-B2FE-A17DCCFB9A5F}" destId="{5AB75EA2-A712-4B23-BFDA-808AAE888ADE}" srcOrd="0" destOrd="0" presId="urn:microsoft.com/office/officeart/2005/8/layout/process1"/>
    <dgm:cxn modelId="{1A2C3606-C02A-445F-928C-81182134750B}" srcId="{C735B6F3-3062-4264-A36D-A44EE82689A6}" destId="{D651AA46-F762-4A4D-A6F0-F2F1852442F6}" srcOrd="3" destOrd="0" parTransId="{86E56F92-77E2-43A9-8CA8-6FBD48A59FC0}" sibTransId="{B686D83B-0943-43A9-98A5-08235318116F}"/>
    <dgm:cxn modelId="{99496D3D-3EBF-44E0-8F07-16D5913C4DBC}" type="presOf" srcId="{74C06972-3670-41E1-B533-14584C3A35AF}" destId="{C420E96F-FEE7-463D-AA3E-F3760321067A}" srcOrd="0" destOrd="0" presId="urn:microsoft.com/office/officeart/2005/8/layout/process1"/>
    <dgm:cxn modelId="{AA1C1957-104F-448D-AD4D-6FA4F297B7E3}" type="presOf" srcId="{74C06972-3670-41E1-B533-14584C3A35AF}" destId="{34E7854E-86D0-46EE-AE9F-95FA3DEDFB7E}" srcOrd="1" destOrd="0" presId="urn:microsoft.com/office/officeart/2005/8/layout/process1"/>
    <dgm:cxn modelId="{EF771B48-2916-415E-ACEE-B02194CA14D4}" type="presOf" srcId="{C1CE15D8-BC7A-4D3B-A458-D72DCFC95FC3}" destId="{F82D04C6-B8B5-4E29-84E7-01EEEE2637D2}" srcOrd="0" destOrd="0" presId="urn:microsoft.com/office/officeart/2005/8/layout/process1"/>
    <dgm:cxn modelId="{442B7790-F730-4B7A-A6DE-0ECB518755FF}" type="presOf" srcId="{B16C87E1-C5A3-4280-9EBC-01A12410A855}" destId="{F2E79759-9FDC-4590-8C94-B7E7B90EB0F0}" srcOrd="0" destOrd="0" presId="urn:microsoft.com/office/officeart/2005/8/layout/process1"/>
    <dgm:cxn modelId="{EA4ADC33-3189-4701-AD69-154795C966F0}" type="presParOf" srcId="{EE152D0D-2A43-47C7-8F00-F8B3585EE1B1}" destId="{735DAAE0-3D12-422B-BA02-47F9D1E51079}" srcOrd="0" destOrd="0" presId="urn:microsoft.com/office/officeart/2005/8/layout/process1"/>
    <dgm:cxn modelId="{94A5DE9C-D4C7-4B98-BA42-2F44157190A8}" type="presParOf" srcId="{EE152D0D-2A43-47C7-8F00-F8B3585EE1B1}" destId="{C420E96F-FEE7-463D-AA3E-F3760321067A}" srcOrd="1" destOrd="0" presId="urn:microsoft.com/office/officeart/2005/8/layout/process1"/>
    <dgm:cxn modelId="{C6628FB7-F7F5-41E7-B476-A974F9E4B44B}" type="presParOf" srcId="{C420E96F-FEE7-463D-AA3E-F3760321067A}" destId="{34E7854E-86D0-46EE-AE9F-95FA3DEDFB7E}" srcOrd="0" destOrd="0" presId="urn:microsoft.com/office/officeart/2005/8/layout/process1"/>
    <dgm:cxn modelId="{7303F25D-FECA-4281-919E-E27C62ED0DA3}" type="presParOf" srcId="{EE152D0D-2A43-47C7-8F00-F8B3585EE1B1}" destId="{5AB75EA2-A712-4B23-BFDA-808AAE888ADE}" srcOrd="2" destOrd="0" presId="urn:microsoft.com/office/officeart/2005/8/layout/process1"/>
    <dgm:cxn modelId="{423ABD62-86D3-4E81-9F59-2DE5980773CF}" type="presParOf" srcId="{EE152D0D-2A43-47C7-8F00-F8B3585EE1B1}" destId="{E9C58DA9-6362-441A-8D25-9581F2E196C6}" srcOrd="3" destOrd="0" presId="urn:microsoft.com/office/officeart/2005/8/layout/process1"/>
    <dgm:cxn modelId="{9E5166DD-BBAA-44D5-AA38-92B0680D0B11}" type="presParOf" srcId="{E9C58DA9-6362-441A-8D25-9581F2E196C6}" destId="{4B162503-8D08-475D-9576-FE7B30FFF830}" srcOrd="0" destOrd="0" presId="urn:microsoft.com/office/officeart/2005/8/layout/process1"/>
    <dgm:cxn modelId="{E2395EB3-DE8D-4334-82A5-B9FB2DB2036D}" type="presParOf" srcId="{EE152D0D-2A43-47C7-8F00-F8B3585EE1B1}" destId="{F2E79759-9FDC-4590-8C94-B7E7B90EB0F0}" srcOrd="4" destOrd="0" presId="urn:microsoft.com/office/officeart/2005/8/layout/process1"/>
    <dgm:cxn modelId="{929DF25D-5881-4A59-93C2-7A2D772048E4}" type="presParOf" srcId="{EE152D0D-2A43-47C7-8F00-F8B3585EE1B1}" destId="{0A6A7A6D-A06F-4B71-A293-019223017E74}" srcOrd="5" destOrd="0" presId="urn:microsoft.com/office/officeart/2005/8/layout/process1"/>
    <dgm:cxn modelId="{15982718-A548-4C4E-8A13-2A6F9954634B}" type="presParOf" srcId="{0A6A7A6D-A06F-4B71-A293-019223017E74}" destId="{431C45ED-7858-4D5B-B02A-E6121EADC650}" srcOrd="0" destOrd="0" presId="urn:microsoft.com/office/officeart/2005/8/layout/process1"/>
    <dgm:cxn modelId="{CDF7AFE0-4D3D-43C8-A16C-110A4943B0C8}" type="presParOf" srcId="{EE152D0D-2A43-47C7-8F00-F8B3585EE1B1}" destId="{7F9F0A10-627D-4FF0-98E8-8DE77E0CACB2}" srcOrd="6" destOrd="0" presId="urn:microsoft.com/office/officeart/2005/8/layout/process1"/>
    <dgm:cxn modelId="{ABD79079-BC5A-4301-B5D6-146F24BBC875}" type="presParOf" srcId="{EE152D0D-2A43-47C7-8F00-F8B3585EE1B1}" destId="{E7128D38-E055-42FC-BBF7-EBD3FEEF5A89}" srcOrd="7" destOrd="0" presId="urn:microsoft.com/office/officeart/2005/8/layout/process1"/>
    <dgm:cxn modelId="{857E665C-8FBA-445D-BEAB-7FDCF99DA43B}" type="presParOf" srcId="{E7128D38-E055-42FC-BBF7-EBD3FEEF5A89}" destId="{2F2E137E-7507-46CA-94A9-D1D3907A5999}" srcOrd="0" destOrd="0" presId="urn:microsoft.com/office/officeart/2005/8/layout/process1"/>
    <dgm:cxn modelId="{DCDB197A-5023-4FE8-9859-3372A3648C5A}" type="presParOf" srcId="{EE152D0D-2A43-47C7-8F00-F8B3585EE1B1}" destId="{F82D04C6-B8B5-4E29-84E7-01EEEE2637D2}"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DAAE0-3D12-422B-BA02-47F9D1E51079}">
      <dsp:nvSpPr>
        <dsp:cNvPr id="0" name=""/>
        <dsp:cNvSpPr/>
      </dsp:nvSpPr>
      <dsp:spPr>
        <a:xfrm>
          <a:off x="175260" y="1579869"/>
          <a:ext cx="1061144" cy="964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MIQAT</a:t>
          </a:r>
          <a:endParaRPr lang="en-US" sz="1800" kern="1200" dirty="0"/>
        </a:p>
      </dsp:txBody>
      <dsp:txXfrm>
        <a:off x="203523" y="1608132"/>
        <a:ext cx="1004618" cy="908452"/>
      </dsp:txXfrm>
    </dsp:sp>
    <dsp:sp modelId="{C420E96F-FEE7-463D-AA3E-F3760321067A}">
      <dsp:nvSpPr>
        <dsp:cNvPr id="0" name=""/>
        <dsp:cNvSpPr/>
      </dsp:nvSpPr>
      <dsp:spPr>
        <a:xfrm>
          <a:off x="1365454" y="1930776"/>
          <a:ext cx="273583" cy="26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365454" y="1983409"/>
        <a:ext cx="194634" cy="157897"/>
      </dsp:txXfrm>
    </dsp:sp>
    <dsp:sp modelId="{5AB75EA2-A712-4B23-BFDA-808AAE888ADE}">
      <dsp:nvSpPr>
        <dsp:cNvPr id="0" name=""/>
        <dsp:cNvSpPr/>
      </dsp:nvSpPr>
      <dsp:spPr>
        <a:xfrm>
          <a:off x="1752600" y="1579869"/>
          <a:ext cx="1061144" cy="964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KA’BA</a:t>
          </a:r>
          <a:endParaRPr lang="en-US" sz="1800" kern="1200" dirty="0"/>
        </a:p>
      </dsp:txBody>
      <dsp:txXfrm>
        <a:off x="1780863" y="1608132"/>
        <a:ext cx="1004618" cy="908452"/>
      </dsp:txXfrm>
    </dsp:sp>
    <dsp:sp modelId="{E9C58DA9-6362-441A-8D25-9581F2E196C6}">
      <dsp:nvSpPr>
        <dsp:cNvPr id="0" name=""/>
        <dsp:cNvSpPr/>
      </dsp:nvSpPr>
      <dsp:spPr>
        <a:xfrm>
          <a:off x="2964701" y="1930776"/>
          <a:ext cx="320027" cy="26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64701" y="1983409"/>
        <a:ext cx="241078" cy="157897"/>
      </dsp:txXfrm>
    </dsp:sp>
    <dsp:sp modelId="{F2E79759-9FDC-4590-8C94-B7E7B90EB0F0}">
      <dsp:nvSpPr>
        <dsp:cNvPr id="0" name=""/>
        <dsp:cNvSpPr/>
      </dsp:nvSpPr>
      <dsp:spPr>
        <a:xfrm>
          <a:off x="3417570" y="1579869"/>
          <a:ext cx="1061144" cy="964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MINA</a:t>
          </a:r>
          <a:endParaRPr lang="en-US" sz="1800" kern="1200" dirty="0"/>
        </a:p>
      </dsp:txBody>
      <dsp:txXfrm>
        <a:off x="3445833" y="1608132"/>
        <a:ext cx="1004618" cy="908452"/>
      </dsp:txXfrm>
    </dsp:sp>
    <dsp:sp modelId="{0A6A7A6D-A06F-4B71-A293-019223017E74}">
      <dsp:nvSpPr>
        <dsp:cNvPr id="0" name=""/>
        <dsp:cNvSpPr/>
      </dsp:nvSpPr>
      <dsp:spPr>
        <a:xfrm>
          <a:off x="4673485" y="1930776"/>
          <a:ext cx="412913" cy="26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673485" y="1983409"/>
        <a:ext cx="333964" cy="157897"/>
      </dsp:txXfrm>
    </dsp:sp>
    <dsp:sp modelId="{7F9F0A10-627D-4FF0-98E8-8DE77E0CACB2}">
      <dsp:nvSpPr>
        <dsp:cNvPr id="0" name=""/>
        <dsp:cNvSpPr/>
      </dsp:nvSpPr>
      <dsp:spPr>
        <a:xfrm>
          <a:off x="5257796" y="1579869"/>
          <a:ext cx="1061144" cy="964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ARAFAT</a:t>
          </a:r>
          <a:endParaRPr lang="en-US" sz="1800" kern="1200" dirty="0"/>
        </a:p>
      </dsp:txBody>
      <dsp:txXfrm>
        <a:off x="5286059" y="1608132"/>
        <a:ext cx="1004618" cy="908452"/>
      </dsp:txXfrm>
    </dsp:sp>
    <dsp:sp modelId="{E7128D38-E055-42FC-BBF7-EBD3FEEF5A89}">
      <dsp:nvSpPr>
        <dsp:cNvPr id="0" name=""/>
        <dsp:cNvSpPr/>
      </dsp:nvSpPr>
      <dsp:spPr>
        <a:xfrm rot="7046157">
          <a:off x="5224254" y="2698665"/>
          <a:ext cx="330933" cy="26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281917" y="2716263"/>
        <a:ext cx="251984" cy="157897"/>
      </dsp:txXfrm>
    </dsp:sp>
    <dsp:sp modelId="{F82D04C6-B8B5-4E29-84E7-01EEEE2637D2}">
      <dsp:nvSpPr>
        <dsp:cNvPr id="0" name=""/>
        <dsp:cNvSpPr/>
      </dsp:nvSpPr>
      <dsp:spPr>
        <a:xfrm>
          <a:off x="4469133" y="3099021"/>
          <a:ext cx="1061144" cy="964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MASH’AR AL-HARAM</a:t>
          </a:r>
          <a:endParaRPr lang="en-US" sz="1800" kern="1200" dirty="0"/>
        </a:p>
      </dsp:txBody>
      <dsp:txXfrm>
        <a:off x="4497396" y="3127284"/>
        <a:ext cx="1004618" cy="908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289CD-8EA3-4CFD-8720-197D4F14E3F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307198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289CD-8EA3-4CFD-8720-197D4F14E3F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177852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289CD-8EA3-4CFD-8720-197D4F14E3F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383017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289CD-8EA3-4CFD-8720-197D4F14E3F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58484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289CD-8EA3-4CFD-8720-197D4F14E3F9}" type="datetimeFigureOut">
              <a:rPr lang="en-US" smtClean="0"/>
              <a:pPr/>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223912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289CD-8EA3-4CFD-8720-197D4F14E3F9}" type="datetimeFigureOut">
              <a:rPr lang="en-US" smtClean="0"/>
              <a:pPr/>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1296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289CD-8EA3-4CFD-8720-197D4F14E3F9}" type="datetimeFigureOut">
              <a:rPr lang="en-US" smtClean="0"/>
              <a:pPr/>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241582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289CD-8EA3-4CFD-8720-197D4F14E3F9}" type="datetimeFigureOut">
              <a:rPr lang="en-US" smtClean="0"/>
              <a:pPr/>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142641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289CD-8EA3-4CFD-8720-197D4F14E3F9}" type="datetimeFigureOut">
              <a:rPr lang="en-US" smtClean="0"/>
              <a:pPr/>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309510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289CD-8EA3-4CFD-8720-197D4F14E3F9}" type="datetimeFigureOut">
              <a:rPr lang="en-US" smtClean="0"/>
              <a:pPr/>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55094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289CD-8EA3-4CFD-8720-197D4F14E3F9}" type="datetimeFigureOut">
              <a:rPr lang="en-US" smtClean="0"/>
              <a:pPr/>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373855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89CD-8EA3-4CFD-8720-197D4F14E3F9}" type="datetimeFigureOut">
              <a:rPr lang="en-US" smtClean="0"/>
              <a:pPr/>
              <a:t>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88114-4169-4CDD-9827-AD496EDE78EC}" type="slidenum">
              <a:rPr lang="en-US" smtClean="0"/>
              <a:pPr/>
              <a:t>‹#›</a:t>
            </a:fld>
            <a:endParaRPr lang="en-US"/>
          </a:p>
        </p:txBody>
      </p:sp>
    </p:spTree>
    <p:extLst>
      <p:ext uri="{BB962C8B-B14F-4D97-AF65-F5344CB8AC3E}">
        <p14:creationId xmlns:p14="http://schemas.microsoft.com/office/powerpoint/2010/main" xmlns="" val="117996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2400" dirty="0" err="1" smtClean="0"/>
              <a:t>Aaouzu</a:t>
            </a:r>
            <a:r>
              <a:rPr lang="en-US" sz="2400" dirty="0" smtClean="0"/>
              <a:t> </a:t>
            </a:r>
            <a:r>
              <a:rPr lang="en-US" sz="2400" dirty="0" err="1" smtClean="0"/>
              <a:t>billahi</a:t>
            </a:r>
            <a:r>
              <a:rPr lang="en-US" sz="2400" dirty="0" smtClean="0"/>
              <a:t> min as ash-</a:t>
            </a:r>
            <a:r>
              <a:rPr lang="en-US" sz="2400" dirty="0" err="1" smtClean="0"/>
              <a:t>shaytaan</a:t>
            </a:r>
            <a:r>
              <a:rPr lang="en-US" sz="2400" dirty="0" smtClean="0"/>
              <a:t> </a:t>
            </a:r>
            <a:r>
              <a:rPr lang="en-US" sz="2400" dirty="0" err="1" smtClean="0"/>
              <a:t>nir</a:t>
            </a:r>
            <a:r>
              <a:rPr lang="en-US" sz="2400" dirty="0" smtClean="0"/>
              <a:t> </a:t>
            </a:r>
            <a:r>
              <a:rPr lang="en-US" sz="2400" dirty="0" err="1" smtClean="0"/>
              <a:t>rajeem</a:t>
            </a:r>
            <a:endParaRPr lang="en-US" sz="2400" dirty="0"/>
          </a:p>
        </p:txBody>
      </p:sp>
      <p:sp>
        <p:nvSpPr>
          <p:cNvPr id="3" name="Subtitle 2"/>
          <p:cNvSpPr>
            <a:spLocks noGrp="1"/>
          </p:cNvSpPr>
          <p:nvPr>
            <p:ph type="subTitle" idx="1"/>
          </p:nvPr>
        </p:nvSpPr>
        <p:spPr>
          <a:xfrm>
            <a:off x="1143000" y="2057400"/>
            <a:ext cx="6781800" cy="1828800"/>
          </a:xfrm>
        </p:spPr>
        <p:txBody>
          <a:bodyPr/>
          <a:lstStyle/>
          <a:p>
            <a:r>
              <a:rPr lang="fi-FI" b="1" dirty="0" smtClean="0">
                <a:solidFill>
                  <a:schemeClr val="tx1"/>
                </a:solidFill>
              </a:rPr>
              <a:t>BISMILLAH HIR RAHMAAN NIR RAHEEM</a:t>
            </a:r>
          </a:p>
          <a:p>
            <a:endParaRPr lang="en-US"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70081" y="3657600"/>
            <a:ext cx="2857500" cy="1600200"/>
          </a:xfrm>
          <a:prstGeom prst="rect">
            <a:avLst/>
          </a:prstGeom>
        </p:spPr>
      </p:pic>
    </p:spTree>
    <p:extLst>
      <p:ext uri="{BB962C8B-B14F-4D97-AF65-F5344CB8AC3E}">
        <p14:creationId xmlns:p14="http://schemas.microsoft.com/office/powerpoint/2010/main" xmlns="" val="6978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Blip>
                <a:blip r:embed="rId2"/>
              </a:buBlip>
            </a:pPr>
            <a:r>
              <a:rPr lang="ar-AE" dirty="0" smtClean="0"/>
              <a:t> ولا جدال</a:t>
            </a:r>
            <a:r>
              <a:rPr lang="en-US" dirty="0" smtClean="0"/>
              <a:t>(no disputing)</a:t>
            </a:r>
            <a:endParaRPr lang="ar-AE"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09800" y="2590800"/>
            <a:ext cx="2286000" cy="1638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15000" y="2590800"/>
            <a:ext cx="2095500" cy="2181225"/>
          </a:xfrm>
          <a:prstGeom prst="rect">
            <a:avLst/>
          </a:prstGeom>
        </p:spPr>
      </p:pic>
    </p:spTree>
    <p:extLst>
      <p:ext uri="{BB962C8B-B14F-4D97-AF65-F5344CB8AC3E}">
        <p14:creationId xmlns:p14="http://schemas.microsoft.com/office/powerpoint/2010/main" xmlns="" val="3796531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pPr marL="571500" indent="-571500">
              <a:buFont typeface="Wingdings" pitchFamily="2" charset="2"/>
              <a:buChar char="ü"/>
            </a:pPr>
            <a:r>
              <a:rPr lang="en-US" dirty="0" smtClean="0"/>
              <a:t>And whatever good you do - Allah knows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1752600"/>
            <a:ext cx="4114800" cy="4114800"/>
          </a:xfr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2286000"/>
            <a:ext cx="3276600" cy="1895475"/>
          </a:xfrm>
          <a:prstGeom prst="rect">
            <a:avLst/>
          </a:prstGeom>
        </p:spPr>
      </p:pic>
      <p:sp>
        <p:nvSpPr>
          <p:cNvPr id="5" name="TextBox 4"/>
          <p:cNvSpPr txBox="1"/>
          <p:nvPr/>
        </p:nvSpPr>
        <p:spPr>
          <a:xfrm>
            <a:off x="5257800" y="4572000"/>
            <a:ext cx="3048000" cy="2308324"/>
          </a:xfrm>
          <a:prstGeom prst="rect">
            <a:avLst/>
          </a:prstGeom>
          <a:noFill/>
        </p:spPr>
        <p:txBody>
          <a:bodyPr wrap="square" rtlCol="0">
            <a:spAutoFit/>
          </a:bodyPr>
          <a:lstStyle/>
          <a:p>
            <a:pPr marL="285750" indent="-285750">
              <a:buFont typeface="Wingdings" pitchFamily="2" charset="2"/>
              <a:buChar char="ü"/>
            </a:pPr>
            <a:r>
              <a:rPr lang="en-US" dirty="0" smtClean="0">
                <a:solidFill>
                  <a:schemeClr val="accent5">
                    <a:lumMod val="75000"/>
                  </a:schemeClr>
                </a:solidFill>
              </a:rPr>
              <a:t>HAJJ teaches UNITY</a:t>
            </a:r>
          </a:p>
          <a:p>
            <a:pPr marL="285750" indent="-285750">
              <a:buFont typeface="Wingdings" pitchFamily="2" charset="2"/>
              <a:buChar char="ü"/>
            </a:pPr>
            <a:r>
              <a:rPr lang="en-US" dirty="0" smtClean="0">
                <a:solidFill>
                  <a:schemeClr val="accent5">
                    <a:lumMod val="75000"/>
                  </a:schemeClr>
                </a:solidFill>
              </a:rPr>
              <a:t>It is a training period (once in a life) for the entire life.</a:t>
            </a:r>
          </a:p>
          <a:p>
            <a:pPr marL="285750" indent="-285750">
              <a:buFont typeface="Wingdings" pitchFamily="2" charset="2"/>
              <a:buChar char="ü"/>
            </a:pPr>
            <a:r>
              <a:rPr lang="en-US" dirty="0" smtClean="0">
                <a:solidFill>
                  <a:schemeClr val="accent3">
                    <a:lumMod val="50000"/>
                  </a:schemeClr>
                </a:solidFill>
              </a:rPr>
              <a:t>We should Always help a </a:t>
            </a:r>
            <a:r>
              <a:rPr lang="en-US" dirty="0" err="1" smtClean="0">
                <a:solidFill>
                  <a:schemeClr val="accent3">
                    <a:lumMod val="50000"/>
                  </a:schemeClr>
                </a:solidFill>
              </a:rPr>
              <a:t>Momin</a:t>
            </a:r>
            <a:r>
              <a:rPr lang="en-US" dirty="0">
                <a:solidFill>
                  <a:schemeClr val="accent3">
                    <a:lumMod val="50000"/>
                  </a:schemeClr>
                </a:solidFill>
              </a:rPr>
              <a:t> </a:t>
            </a:r>
            <a:r>
              <a:rPr lang="en-US" dirty="0" smtClean="0">
                <a:solidFill>
                  <a:schemeClr val="accent3">
                    <a:lumMod val="50000"/>
                  </a:schemeClr>
                </a:solidFill>
              </a:rPr>
              <a:t>Whenever he struggles in this world and show them the right Path.</a:t>
            </a:r>
          </a:p>
          <a:p>
            <a:endParaRPr lang="en-US" dirty="0" smtClean="0">
              <a:solidFill>
                <a:schemeClr val="accent3">
                  <a:lumMod val="50000"/>
                </a:schemeClr>
              </a:solidFill>
            </a:endParaRPr>
          </a:p>
        </p:txBody>
      </p:sp>
    </p:spTree>
    <p:extLst>
      <p:ext uri="{BB962C8B-B14F-4D97-AF65-F5344CB8AC3E}">
        <p14:creationId xmlns:p14="http://schemas.microsoft.com/office/powerpoint/2010/main" xmlns="" val="273705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6233" y="2209800"/>
            <a:ext cx="4681143" cy="365760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62375"/>
          <a:stretch/>
        </p:blipFill>
        <p:spPr bwMode="auto">
          <a:xfrm>
            <a:off x="1077769" y="685801"/>
            <a:ext cx="2558464" cy="1523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33400" y="6096000"/>
            <a:ext cx="7543799" cy="400110"/>
          </a:xfrm>
          <a:prstGeom prst="rect">
            <a:avLst/>
          </a:prstGeom>
          <a:noFill/>
        </p:spPr>
        <p:txBody>
          <a:bodyPr wrap="square" rtlCol="0">
            <a:spAutoFit/>
          </a:bodyPr>
          <a:lstStyle/>
          <a:p>
            <a:pPr marL="285750" indent="-285750">
              <a:buBlip>
                <a:blip r:embed="rId4"/>
              </a:buBlip>
            </a:pPr>
            <a:r>
              <a:rPr lang="en-US" sz="2000" dirty="0" smtClean="0">
                <a:solidFill>
                  <a:schemeClr val="accent5">
                    <a:lumMod val="75000"/>
                  </a:schemeClr>
                </a:solidFill>
              </a:rPr>
              <a:t>(P.S. It </a:t>
            </a:r>
            <a:r>
              <a:rPr lang="en-US" sz="2000" dirty="0" err="1" smtClean="0">
                <a:solidFill>
                  <a:schemeClr val="accent5">
                    <a:lumMod val="75000"/>
                  </a:schemeClr>
                </a:solidFill>
              </a:rPr>
              <a:t>does’nt</a:t>
            </a:r>
            <a:r>
              <a:rPr lang="en-US" sz="2000" dirty="0" smtClean="0">
                <a:solidFill>
                  <a:schemeClr val="accent5">
                    <a:lumMod val="75000"/>
                  </a:schemeClr>
                </a:solidFill>
              </a:rPr>
              <a:t> require any extra luggage just keep it in YOUR HEART</a:t>
            </a:r>
            <a:r>
              <a:rPr lang="en-US" sz="2000" dirty="0" smtClean="0"/>
              <a:t>)</a:t>
            </a:r>
            <a:endParaRPr lang="en-US" sz="2000" dirty="0"/>
          </a:p>
        </p:txBody>
      </p:sp>
      <p:sp>
        <p:nvSpPr>
          <p:cNvPr id="3" name="TextBox 2"/>
          <p:cNvSpPr txBox="1"/>
          <p:nvPr/>
        </p:nvSpPr>
        <p:spPr>
          <a:xfrm>
            <a:off x="4341789" y="838200"/>
            <a:ext cx="3124200" cy="369332"/>
          </a:xfrm>
          <a:prstGeom prst="rect">
            <a:avLst/>
          </a:prstGeom>
          <a:noFill/>
        </p:spPr>
        <p:txBody>
          <a:bodyPr wrap="square" rtlCol="0">
            <a:spAutoFit/>
          </a:bodyPr>
          <a:lstStyle/>
          <a:p>
            <a:pPr marL="285750" indent="-285750" algn="ctr">
              <a:buFont typeface="Wingdings" pitchFamily="2" charset="2"/>
              <a:buChar char="ü"/>
            </a:pPr>
            <a:r>
              <a:rPr lang="en-US" dirty="0" smtClean="0">
                <a:solidFill>
                  <a:schemeClr val="accent5">
                    <a:lumMod val="75000"/>
                  </a:schemeClr>
                </a:solidFill>
              </a:rPr>
              <a:t>TAQWA</a:t>
            </a:r>
            <a:endParaRPr lang="en-US" dirty="0">
              <a:solidFill>
                <a:schemeClr val="accent5">
                  <a:lumMod val="75000"/>
                </a:schemeClr>
              </a:solidFill>
            </a:endParaRPr>
          </a:p>
        </p:txBody>
      </p:sp>
    </p:spTree>
    <p:extLst>
      <p:ext uri="{BB962C8B-B14F-4D97-AF65-F5344CB8AC3E}">
        <p14:creationId xmlns:p14="http://schemas.microsoft.com/office/powerpoint/2010/main" xmlns="" val="387102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05000"/>
          </a:xfrm>
        </p:spPr>
        <p:txBody>
          <a:bodyPr>
            <a:normAutofit/>
          </a:bodyPr>
          <a:lstStyle/>
          <a:p>
            <a:r>
              <a:rPr lang="en-US" sz="1800" dirty="0" smtClean="0"/>
              <a:t>Ayah 198</a:t>
            </a:r>
            <a:r>
              <a:rPr lang="en-US" sz="2200" dirty="0" smtClean="0"/>
              <a:t/>
            </a:r>
            <a:br>
              <a:rPr lang="en-US" sz="2200" dirty="0" smtClean="0"/>
            </a:br>
            <a:r>
              <a:rPr lang="ar-AE" dirty="0" smtClean="0"/>
              <a:t> تبتغوا فضلا من ربكم</a:t>
            </a:r>
            <a:r>
              <a:rPr lang="en-US" dirty="0" smtClean="0"/>
              <a:t/>
            </a:r>
            <a:br>
              <a:rPr lang="en-US" dirty="0" smtClean="0"/>
            </a:br>
            <a:r>
              <a:rPr lang="ar-AE" dirty="0" smtClean="0"/>
              <a:t> </a:t>
            </a:r>
            <a:r>
              <a:rPr lang="en-US" sz="3200" dirty="0" smtClean="0"/>
              <a:t>seek bounty from your Lord [during Hajj].</a:t>
            </a:r>
            <a:endParaRPr lang="en-US" sz="3200" dirty="0"/>
          </a:p>
        </p:txBody>
      </p:sp>
      <p:sp>
        <p:nvSpPr>
          <p:cNvPr id="3" name="Content Placeholder 2"/>
          <p:cNvSpPr>
            <a:spLocks noGrp="1"/>
          </p:cNvSpPr>
          <p:nvPr>
            <p:ph idx="1"/>
          </p:nvPr>
        </p:nvSpPr>
        <p:spPr>
          <a:xfrm>
            <a:off x="457200" y="2286000"/>
            <a:ext cx="8229600" cy="3840163"/>
          </a:xfrm>
        </p:spPr>
        <p:txBody>
          <a:bodyPr>
            <a:normAutofit lnSpcReduction="10000"/>
          </a:bodyPr>
          <a:lstStyle/>
          <a:p>
            <a:endParaRPr lang="en-US" dirty="0" smtClean="0"/>
          </a:p>
          <a:p>
            <a:endParaRPr lang="en-US" dirty="0"/>
          </a:p>
          <a:p>
            <a:endParaRPr lang="en-US" sz="2800" dirty="0" smtClean="0"/>
          </a:p>
          <a:p>
            <a:endParaRPr lang="en-US" sz="2800" dirty="0" smtClean="0"/>
          </a:p>
          <a:p>
            <a:pPr algn="ctr">
              <a:buFont typeface="Wingdings" pitchFamily="2" charset="2"/>
              <a:buChar char="ü"/>
            </a:pPr>
            <a:r>
              <a:rPr lang="en-US" sz="2400" dirty="0" smtClean="0">
                <a:solidFill>
                  <a:schemeClr val="accent5">
                    <a:lumMod val="75000"/>
                  </a:schemeClr>
                </a:solidFill>
              </a:rPr>
              <a:t>It is no sin if a man sets out to seek God's good pleasure and during the same journey tries to combine that purpose with the quest for permissible worldly benefits (trade).</a:t>
            </a:r>
          </a:p>
          <a:p>
            <a:pPr algn="ctr">
              <a:buFont typeface="Wingdings" pitchFamily="2" charset="2"/>
              <a:buChar char="ü"/>
            </a:pPr>
            <a:r>
              <a:rPr lang="en-US" sz="2400" dirty="0">
                <a:solidFill>
                  <a:schemeClr val="accent5">
                    <a:lumMod val="75000"/>
                  </a:schemeClr>
                </a:solidFill>
              </a:rPr>
              <a:t>There is no sin on you if you buy and sell before and after </a:t>
            </a:r>
            <a:r>
              <a:rPr lang="en-US" sz="2400" dirty="0" smtClean="0">
                <a:solidFill>
                  <a:schemeClr val="accent5">
                    <a:lumMod val="75000"/>
                  </a:schemeClr>
                </a:solidFill>
              </a:rPr>
              <a:t>ihram. </a:t>
            </a:r>
            <a:endParaRPr lang="en-US" sz="2400" dirty="0">
              <a:solidFill>
                <a:schemeClr val="accent5">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2438400"/>
            <a:ext cx="2447925" cy="1866900"/>
          </a:xfrm>
          <a:prstGeom prst="rect">
            <a:avLst/>
          </a:prstGeom>
        </p:spPr>
      </p:pic>
    </p:spTree>
    <p:extLst>
      <p:ext uri="{BB962C8B-B14F-4D97-AF65-F5344CB8AC3E}">
        <p14:creationId xmlns:p14="http://schemas.microsoft.com/office/powerpoint/2010/main" xmlns="" val="93838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600200"/>
          </a:xfrm>
        </p:spPr>
        <p:txBody>
          <a:bodyPr>
            <a:noAutofit/>
          </a:bodyPr>
          <a:lstStyle/>
          <a:p>
            <a:r>
              <a:rPr lang="en-US" sz="3200" dirty="0" smtClean="0"/>
              <a:t>……………..But </a:t>
            </a:r>
            <a:r>
              <a:rPr lang="en-US" sz="3200" dirty="0"/>
              <a:t>when you depart from 'Arafat, remember Allah at al- </a:t>
            </a:r>
            <a:r>
              <a:rPr lang="en-US" sz="3200" dirty="0" err="1"/>
              <a:t>Mash'ar</a:t>
            </a:r>
            <a:r>
              <a:rPr lang="en-US" sz="3200" dirty="0"/>
              <a:t> al-Haram. And remember Him, as He has guided you, for indeed, you were before that among those astray</a:t>
            </a:r>
            <a:r>
              <a:rPr lang="en-US" sz="3200" dirty="0" smtClean="0"/>
              <a:t>.(198)</a:t>
            </a:r>
            <a:endParaRPr lang="en-US" sz="3200" dirty="0"/>
          </a:p>
        </p:txBody>
      </p:sp>
      <p:sp>
        <p:nvSpPr>
          <p:cNvPr id="3" name="Content Placeholder 2"/>
          <p:cNvSpPr>
            <a:spLocks noGrp="1"/>
          </p:cNvSpPr>
          <p:nvPr>
            <p:ph idx="1"/>
          </p:nvPr>
        </p:nvSpPr>
        <p:spPr>
          <a:xfrm>
            <a:off x="457200" y="3200400"/>
            <a:ext cx="8229600" cy="2925763"/>
          </a:xfrm>
        </p:spPr>
        <p:txBody>
          <a:bodyPr>
            <a:normAutofit/>
          </a:bodyPr>
          <a:lstStyle/>
          <a:p>
            <a:r>
              <a:rPr lang="en-US" sz="2400" dirty="0" err="1" smtClean="0">
                <a:solidFill>
                  <a:schemeClr val="accent5">
                    <a:lumMod val="75000"/>
                  </a:schemeClr>
                </a:solidFill>
              </a:rPr>
              <a:t>Biddat</a:t>
            </a:r>
            <a:r>
              <a:rPr lang="en-US" sz="2400" dirty="0">
                <a:solidFill>
                  <a:schemeClr val="accent5">
                    <a:lumMod val="75000"/>
                  </a:schemeClr>
                </a:solidFill>
              </a:rPr>
              <a:t>: during the Age of Ignorance </a:t>
            </a:r>
            <a:r>
              <a:rPr lang="en-US" sz="2400" dirty="0" smtClean="0">
                <a:solidFill>
                  <a:schemeClr val="accent5">
                    <a:lumMod val="75000"/>
                  </a:schemeClr>
                </a:solidFill>
              </a:rPr>
              <a:t>, polytheistic </a:t>
            </a:r>
            <a:r>
              <a:rPr lang="en-US" sz="2400" dirty="0">
                <a:solidFill>
                  <a:schemeClr val="accent5">
                    <a:lumMod val="75000"/>
                  </a:schemeClr>
                </a:solidFill>
              </a:rPr>
              <a:t>and pagan practices </a:t>
            </a:r>
            <a:r>
              <a:rPr lang="en-US" sz="2400" dirty="0" smtClean="0">
                <a:solidFill>
                  <a:schemeClr val="accent5">
                    <a:lumMod val="75000"/>
                  </a:schemeClr>
                </a:solidFill>
              </a:rPr>
              <a:t>were followed by Arabs and </a:t>
            </a:r>
            <a:r>
              <a:rPr lang="en-US" sz="2400" dirty="0">
                <a:solidFill>
                  <a:schemeClr val="accent5">
                    <a:lumMod val="75000"/>
                  </a:schemeClr>
                </a:solidFill>
              </a:rPr>
              <a:t>which ran alongside the worship of </a:t>
            </a:r>
            <a:r>
              <a:rPr lang="en-US" sz="2400" dirty="0" smtClean="0">
                <a:solidFill>
                  <a:schemeClr val="accent5">
                    <a:lumMod val="75000"/>
                  </a:schemeClr>
                </a:solidFill>
              </a:rPr>
              <a:t>God.</a:t>
            </a:r>
          </a:p>
          <a:p>
            <a:r>
              <a:rPr lang="en-US" sz="2400" dirty="0" smtClean="0">
                <a:solidFill>
                  <a:schemeClr val="accent5">
                    <a:lumMod val="75000"/>
                  </a:schemeClr>
                </a:solidFill>
              </a:rPr>
              <a:t> </a:t>
            </a:r>
            <a:r>
              <a:rPr lang="en-US" sz="2400" dirty="0">
                <a:solidFill>
                  <a:schemeClr val="accent5">
                    <a:lumMod val="75000"/>
                  </a:schemeClr>
                </a:solidFill>
              </a:rPr>
              <a:t>thereby </a:t>
            </a:r>
            <a:r>
              <a:rPr lang="en-US" sz="2400" dirty="0" smtClean="0">
                <a:solidFill>
                  <a:schemeClr val="accent5">
                    <a:lumMod val="75000"/>
                  </a:schemeClr>
                </a:solidFill>
              </a:rPr>
              <a:t>in these ayahs it is ordered to them to give up those practices. And worship Allah s.w.t alone according </a:t>
            </a:r>
            <a:r>
              <a:rPr lang="en-US" sz="2400" dirty="0">
                <a:solidFill>
                  <a:schemeClr val="accent5">
                    <a:lumMod val="75000"/>
                  </a:schemeClr>
                </a:solidFill>
              </a:rPr>
              <a:t>to the guidance He had now revealed through the </a:t>
            </a:r>
            <a:r>
              <a:rPr lang="en-US" sz="2400" dirty="0" smtClean="0">
                <a:solidFill>
                  <a:schemeClr val="accent5">
                    <a:lumMod val="75000"/>
                  </a:schemeClr>
                </a:solidFill>
              </a:rPr>
              <a:t>Prophet (</a:t>
            </a:r>
            <a:r>
              <a:rPr lang="en-US" sz="2400" dirty="0" err="1" smtClean="0">
                <a:solidFill>
                  <a:schemeClr val="accent5">
                    <a:lumMod val="75000"/>
                  </a:schemeClr>
                </a:solidFill>
              </a:rPr>
              <a:t>p.b.u.h</a:t>
            </a:r>
            <a:r>
              <a:rPr lang="en-US" sz="2400" dirty="0" smtClean="0">
                <a:solidFill>
                  <a:schemeClr val="accent5">
                    <a:lumMod val="75000"/>
                  </a:schemeClr>
                </a:solidFill>
              </a:rPr>
              <a:t>)</a:t>
            </a:r>
          </a:p>
        </p:txBody>
      </p:sp>
    </p:spTree>
    <p:extLst>
      <p:ext uri="{BB962C8B-B14F-4D97-AF65-F5344CB8AC3E}">
        <p14:creationId xmlns:p14="http://schemas.microsoft.com/office/powerpoint/2010/main" xmlns="" val="2406156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21" y="152400"/>
            <a:ext cx="8229600" cy="1828800"/>
          </a:xfrm>
        </p:spPr>
        <p:txBody>
          <a:bodyPr>
            <a:normAutofit/>
          </a:bodyPr>
          <a:lstStyle/>
          <a:p>
            <a:r>
              <a:rPr lang="ar-AE" sz="2700" dirty="0"/>
              <a:t>ثم افيضوا من حيث افاض الناس واستغفروا الله ان الله غفور </a:t>
            </a:r>
            <a:r>
              <a:rPr lang="ar-AE" sz="2700" dirty="0" smtClean="0"/>
              <a:t>رحيم</a:t>
            </a:r>
            <a:r>
              <a:rPr lang="en-US" sz="2700" dirty="0"/>
              <a:t/>
            </a:r>
            <a:br>
              <a:rPr lang="en-US" sz="2700" dirty="0"/>
            </a:br>
            <a:r>
              <a:rPr lang="en-US" sz="2700" dirty="0"/>
              <a:t>Then depart from the place from where [all] the people depart and ask forgiveness of Allah . Indeed, Allah is Forgiving and Merciful</a:t>
            </a:r>
            <a:r>
              <a:rPr lang="en-US" sz="2800" dirty="0" smtClean="0"/>
              <a:t>.(199)</a:t>
            </a:r>
            <a:endParaRPr lang="en-US" sz="2800" dirty="0"/>
          </a:p>
        </p:txBody>
      </p:sp>
      <p:graphicFrame>
        <p:nvGraphicFramePr>
          <p:cNvPr id="3" name="Diagram 2"/>
          <p:cNvGraphicFramePr/>
          <p:nvPr>
            <p:extLst>
              <p:ext uri="{D42A27DB-BD31-4B8C-83A1-F6EECF244321}">
                <p14:modId xmlns:p14="http://schemas.microsoft.com/office/powerpoint/2010/main" xmlns="" val="2707480511"/>
              </p:ext>
            </p:extLst>
          </p:nvPr>
        </p:nvGraphicFramePr>
        <p:xfrm>
          <a:off x="1524000" y="1397000"/>
          <a:ext cx="7010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H="1" flipV="1">
            <a:off x="5311999" y="4119093"/>
            <a:ext cx="3810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4444821" y="373380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Content Placeholder 11"/>
          <p:cNvSpPr>
            <a:spLocks noGrp="1"/>
          </p:cNvSpPr>
          <p:nvPr>
            <p:ph idx="1"/>
          </p:nvPr>
        </p:nvSpPr>
        <p:spPr>
          <a:xfrm>
            <a:off x="457200" y="1828800"/>
            <a:ext cx="8229600" cy="4724400"/>
          </a:xfrm>
        </p:spPr>
        <p:txBody>
          <a:bodyPr/>
          <a:lstStyle/>
          <a:p>
            <a:pPr marL="0" indent="0">
              <a:buNone/>
            </a:pPr>
            <a:endParaRPr lang="en-US" dirty="0" smtClean="0"/>
          </a:p>
          <a:p>
            <a:pPr marL="0" indent="0">
              <a:buNone/>
            </a:pPr>
            <a:r>
              <a:rPr lang="en-US" dirty="0" smtClean="0"/>
              <a:t>   Hajj</a:t>
            </a:r>
            <a:endParaRPr lang="en-US" dirty="0"/>
          </a:p>
        </p:txBody>
      </p:sp>
      <p:sp>
        <p:nvSpPr>
          <p:cNvPr id="14" name="TextBox 13"/>
          <p:cNvSpPr txBox="1"/>
          <p:nvPr/>
        </p:nvSpPr>
        <p:spPr>
          <a:xfrm>
            <a:off x="665408" y="5061466"/>
            <a:ext cx="1371600" cy="523220"/>
          </a:xfrm>
          <a:prstGeom prst="rect">
            <a:avLst/>
          </a:prstGeom>
          <a:noFill/>
        </p:spPr>
        <p:txBody>
          <a:bodyPr wrap="square" rtlCol="0">
            <a:spAutoFit/>
          </a:bodyPr>
          <a:lstStyle/>
          <a:p>
            <a:r>
              <a:rPr lang="en-US" sz="2800" dirty="0" err="1" smtClean="0"/>
              <a:t>Umrah</a:t>
            </a:r>
            <a:endParaRPr lang="en-US" sz="2800" dirty="0"/>
          </a:p>
        </p:txBody>
      </p:sp>
      <p:sp>
        <p:nvSpPr>
          <p:cNvPr id="15" name="TextBox 14"/>
          <p:cNvSpPr txBox="1"/>
          <p:nvPr/>
        </p:nvSpPr>
        <p:spPr>
          <a:xfrm>
            <a:off x="4114800" y="5867400"/>
            <a:ext cx="3886200" cy="369332"/>
          </a:xfrm>
          <a:prstGeom prst="rect">
            <a:avLst/>
          </a:prstGeom>
          <a:noFill/>
        </p:spPr>
        <p:txBody>
          <a:bodyPr wrap="square" rtlCol="0">
            <a:spAutoFit/>
          </a:bodyPr>
          <a:lstStyle/>
          <a:p>
            <a:pPr algn="ctr"/>
            <a:r>
              <a:rPr lang="en-US" dirty="0" smtClean="0"/>
              <a:t>HAJJ E TAMATTAW</a:t>
            </a:r>
            <a:endParaRPr lang="en-US" dirty="0"/>
          </a:p>
        </p:txBody>
      </p:sp>
    </p:spTree>
    <p:extLst>
      <p:ext uri="{BB962C8B-B14F-4D97-AF65-F5344CB8AC3E}">
        <p14:creationId xmlns:p14="http://schemas.microsoft.com/office/powerpoint/2010/main" xmlns="" val="119307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904"/>
          <a:stretch/>
        </p:blipFill>
        <p:spPr bwMode="auto">
          <a:xfrm>
            <a:off x="533400" y="1414462"/>
            <a:ext cx="7976586" cy="384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2142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US" sz="2800" dirty="0" err="1">
                <a:solidFill>
                  <a:schemeClr val="accent5">
                    <a:lumMod val="75000"/>
                  </a:schemeClr>
                </a:solidFill>
              </a:rPr>
              <a:t>Quraysh</a:t>
            </a:r>
            <a:r>
              <a:rPr lang="en-US" sz="2800" dirty="0">
                <a:solidFill>
                  <a:schemeClr val="accent5">
                    <a:lumMod val="75000"/>
                  </a:schemeClr>
                </a:solidFill>
              </a:rPr>
              <a:t> </a:t>
            </a:r>
            <a:r>
              <a:rPr lang="en-US" sz="2800" dirty="0" smtClean="0">
                <a:solidFill>
                  <a:schemeClr val="accent5">
                    <a:lumMod val="75000"/>
                  </a:schemeClr>
                </a:solidFill>
              </a:rPr>
              <a:t>claimed </a:t>
            </a:r>
            <a:r>
              <a:rPr lang="en-US" sz="2800" dirty="0">
                <a:solidFill>
                  <a:schemeClr val="accent5">
                    <a:lumMod val="75000"/>
                  </a:schemeClr>
                </a:solidFill>
              </a:rPr>
              <a:t>that it was below their dignity to go to 'Arafat with the ordinary people of Arabia. As a mark of what they called their distinction, they went to </a:t>
            </a:r>
            <a:r>
              <a:rPr lang="en-US" sz="2800" dirty="0" err="1">
                <a:solidFill>
                  <a:schemeClr val="accent5">
                    <a:lumMod val="75000"/>
                  </a:schemeClr>
                </a:solidFill>
              </a:rPr>
              <a:t>Muzdalifah</a:t>
            </a:r>
            <a:r>
              <a:rPr lang="en-US" sz="2800" dirty="0">
                <a:solidFill>
                  <a:schemeClr val="accent5">
                    <a:lumMod val="75000"/>
                  </a:schemeClr>
                </a:solidFill>
              </a:rPr>
              <a:t> only (without going to 'Arafat) and returned from there, leaving it to the commoners to go to 'Arafat</a:t>
            </a:r>
            <a:r>
              <a:rPr lang="en-US" sz="2800" dirty="0" smtClean="0">
                <a:solidFill>
                  <a:schemeClr val="accent5">
                    <a:lumMod val="75000"/>
                  </a:schemeClr>
                </a:solidFill>
              </a:rPr>
              <a:t>.</a:t>
            </a:r>
          </a:p>
          <a:p>
            <a:r>
              <a:rPr lang="en-US" sz="2800" dirty="0">
                <a:solidFill>
                  <a:schemeClr val="accent5">
                    <a:lumMod val="75000"/>
                  </a:schemeClr>
                </a:solidFill>
              </a:rPr>
              <a:t>Such people are asked to go to the place to which all others go, to stay with them, to return with them and to seek pardon from God for the fact that they violated the way of </a:t>
            </a:r>
            <a:r>
              <a:rPr lang="en-US" sz="2800" dirty="0" smtClean="0">
                <a:solidFill>
                  <a:schemeClr val="accent5">
                    <a:lumMod val="75000"/>
                  </a:schemeClr>
                </a:solidFill>
              </a:rPr>
              <a:t>Abraham (</a:t>
            </a:r>
            <a:r>
              <a:rPr lang="en-US" sz="2800" dirty="0" err="1" smtClean="0">
                <a:solidFill>
                  <a:schemeClr val="accent5">
                    <a:lumMod val="75000"/>
                  </a:schemeClr>
                </a:solidFill>
              </a:rPr>
              <a:t>a.s</a:t>
            </a:r>
            <a:r>
              <a:rPr lang="en-US" sz="2800" dirty="0" smtClean="0">
                <a:solidFill>
                  <a:schemeClr val="accent5">
                    <a:lumMod val="75000"/>
                  </a:schemeClr>
                </a:solidFill>
              </a:rPr>
              <a:t>.)</a:t>
            </a:r>
            <a:endParaRPr lang="en-US" sz="2800" dirty="0">
              <a:solidFill>
                <a:schemeClr val="accent5">
                  <a:lumMod val="75000"/>
                </a:schemeClr>
              </a:solidFill>
            </a:endParaRPr>
          </a:p>
        </p:txBody>
      </p:sp>
      <p:sp>
        <p:nvSpPr>
          <p:cNvPr id="4" name="TextBox 3"/>
          <p:cNvSpPr txBox="1"/>
          <p:nvPr/>
        </p:nvSpPr>
        <p:spPr>
          <a:xfrm>
            <a:off x="3581400" y="457200"/>
            <a:ext cx="1600200" cy="369332"/>
          </a:xfrm>
          <a:prstGeom prst="rect">
            <a:avLst/>
          </a:prstGeom>
          <a:noFill/>
        </p:spPr>
        <p:txBody>
          <a:bodyPr wrap="square" rtlCol="0">
            <a:spAutoFit/>
          </a:bodyPr>
          <a:lstStyle/>
          <a:p>
            <a:pPr algn="ctr"/>
            <a:r>
              <a:rPr lang="en-US" dirty="0" smtClean="0"/>
              <a:t>Ayat:199</a:t>
            </a:r>
            <a:endParaRPr lang="en-US" dirty="0"/>
          </a:p>
        </p:txBody>
      </p:sp>
    </p:spTree>
    <p:extLst>
      <p:ext uri="{BB962C8B-B14F-4D97-AF65-F5344CB8AC3E}">
        <p14:creationId xmlns:p14="http://schemas.microsoft.com/office/powerpoint/2010/main" xmlns="" val="259132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lstStyle/>
          <a:p>
            <a:pPr marL="0" indent="0">
              <a:buNone/>
            </a:pPr>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b="9320"/>
          <a:stretch/>
        </p:blipFill>
        <p:spPr>
          <a:xfrm>
            <a:off x="1752600" y="1905000"/>
            <a:ext cx="5867400" cy="4433812"/>
          </a:xfrm>
          <a:prstGeom prst="rect">
            <a:avLst/>
          </a:prstGeom>
        </p:spPr>
      </p:pic>
      <p:sp>
        <p:nvSpPr>
          <p:cNvPr id="5" name="TextBox 4"/>
          <p:cNvSpPr txBox="1"/>
          <p:nvPr/>
        </p:nvSpPr>
        <p:spPr>
          <a:xfrm>
            <a:off x="1981200" y="685800"/>
            <a:ext cx="5105400" cy="369332"/>
          </a:xfrm>
          <a:prstGeom prst="rect">
            <a:avLst/>
          </a:prstGeom>
          <a:noFill/>
        </p:spPr>
        <p:txBody>
          <a:bodyPr wrap="square" rtlCol="0">
            <a:spAutoFit/>
          </a:bodyPr>
          <a:lstStyle/>
          <a:p>
            <a:pPr marL="285750" indent="-285750" algn="ctr">
              <a:buBlip>
                <a:blip r:embed="rId3"/>
              </a:buBlip>
            </a:pPr>
            <a:r>
              <a:rPr lang="en-US" dirty="0" smtClean="0">
                <a:solidFill>
                  <a:schemeClr val="accent5">
                    <a:lumMod val="75000"/>
                  </a:schemeClr>
                </a:solidFill>
              </a:rPr>
              <a:t>HAJJ TEACHES UNITY  </a:t>
            </a:r>
            <a:endParaRPr lang="en-US" dirty="0">
              <a:solidFill>
                <a:schemeClr val="accent5">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5581" y="1219200"/>
            <a:ext cx="632142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70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ar-AE" sz="2800" dirty="0"/>
              <a:t>فاذا قضيتم مناسككم فاذكروا الله كذكركم اباءكم او اشد ذكرا فمن الناس </a:t>
            </a:r>
            <a:r>
              <a:rPr lang="en-US" sz="2800" dirty="0" smtClean="0"/>
              <a:t>(200)</a:t>
            </a:r>
            <a:r>
              <a:rPr lang="ar-AE" sz="2800" dirty="0" smtClean="0"/>
              <a:t>من </a:t>
            </a:r>
            <a:r>
              <a:rPr lang="ar-AE" sz="2800" dirty="0"/>
              <a:t>يقول ربنا اتنا في الدنيا وما له في الاخرة من </a:t>
            </a:r>
            <a:r>
              <a:rPr lang="ar-AE" sz="2800" dirty="0" smtClean="0"/>
              <a:t>خلاق</a:t>
            </a:r>
            <a:r>
              <a:rPr lang="en-US" sz="2800" dirty="0" smtClean="0"/>
              <a:t>	</a:t>
            </a:r>
          </a:p>
          <a:p>
            <a:pPr marL="0" indent="0" algn="r">
              <a:buNone/>
            </a:pPr>
            <a:endParaRPr lang="en-US" sz="2800" dirty="0"/>
          </a:p>
          <a:p>
            <a:pPr marL="0" indent="0" algn="r">
              <a:buNone/>
            </a:pPr>
            <a:r>
              <a:rPr lang="ar-AE" sz="2800" dirty="0" smtClean="0"/>
              <a:t>ومنهم من يقول ربنا اتنا في الدنيا حسنة وفي الاخرة حسنة وقنا عذاب </a:t>
            </a:r>
            <a:r>
              <a:rPr lang="en-US" sz="2800" dirty="0" smtClean="0"/>
              <a:t>(201)</a:t>
            </a:r>
            <a:r>
              <a:rPr lang="ar-AE" sz="2800" dirty="0" smtClean="0"/>
              <a:t>النار</a:t>
            </a:r>
            <a:endParaRPr lang="en-US" sz="2800" dirty="0" smtClean="0"/>
          </a:p>
          <a:p>
            <a:pPr marL="0" indent="0" algn="r">
              <a:buNone/>
            </a:pPr>
            <a:endParaRPr lang="en-US" sz="2800" dirty="0" smtClean="0"/>
          </a:p>
          <a:p>
            <a:pPr marL="0" indent="0" algn="r">
              <a:buNone/>
            </a:pPr>
            <a:r>
              <a:rPr lang="en-US" sz="2800" dirty="0" smtClean="0"/>
              <a:t>(202)</a:t>
            </a:r>
            <a:r>
              <a:rPr lang="ar-AE" sz="2800" dirty="0" smtClean="0"/>
              <a:t>اولئك لهم نصيب مما كسبوا والله سريع الحساب</a:t>
            </a:r>
            <a:endParaRPr lang="en-US" sz="2800" dirty="0"/>
          </a:p>
        </p:txBody>
      </p:sp>
    </p:spTree>
    <p:extLst>
      <p:ext uri="{BB962C8B-B14F-4D97-AF65-F5344CB8AC3E}">
        <p14:creationId xmlns:p14="http://schemas.microsoft.com/office/powerpoint/2010/main" xmlns="" val="1503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HAJJ PRESENTATION </a:t>
            </a:r>
            <a:br>
              <a:rPr lang="en-US" dirty="0" smtClean="0"/>
            </a:br>
            <a:endParaRPr lang="en-US" dirty="0"/>
          </a:p>
        </p:txBody>
      </p:sp>
      <p:sp>
        <p:nvSpPr>
          <p:cNvPr id="3" name="Subtitle 2"/>
          <p:cNvSpPr>
            <a:spLocks noGrp="1"/>
          </p:cNvSpPr>
          <p:nvPr>
            <p:ph type="subTitle" idx="1"/>
          </p:nvPr>
        </p:nvSpPr>
        <p:spPr>
          <a:xfrm>
            <a:off x="1447800" y="3200400"/>
            <a:ext cx="6400800" cy="1143000"/>
          </a:xfrm>
        </p:spPr>
        <p:txBody>
          <a:bodyPr>
            <a:normAutofit lnSpcReduction="10000"/>
          </a:bodyPr>
          <a:lstStyle/>
          <a:p>
            <a:r>
              <a:rPr lang="en-US" dirty="0" smtClean="0"/>
              <a:t>Surah Al-</a:t>
            </a:r>
            <a:r>
              <a:rPr lang="en-US" dirty="0" err="1" smtClean="0"/>
              <a:t>Baqarah</a:t>
            </a:r>
            <a:endParaRPr lang="en-US" dirty="0" smtClean="0"/>
          </a:p>
          <a:p>
            <a:r>
              <a:rPr lang="en-US" dirty="0" smtClean="0"/>
              <a:t>(verse 197-207)</a:t>
            </a:r>
            <a:endParaRPr lang="en-US" dirty="0"/>
          </a:p>
        </p:txBody>
      </p:sp>
      <p:sp>
        <p:nvSpPr>
          <p:cNvPr id="4" name="TextBox 3"/>
          <p:cNvSpPr txBox="1"/>
          <p:nvPr/>
        </p:nvSpPr>
        <p:spPr>
          <a:xfrm>
            <a:off x="1905000" y="4953000"/>
            <a:ext cx="5867400" cy="369332"/>
          </a:xfrm>
          <a:prstGeom prst="rect">
            <a:avLst/>
          </a:prstGeom>
          <a:noFill/>
        </p:spPr>
        <p:txBody>
          <a:bodyPr wrap="square" rtlCol="0">
            <a:spAutoFit/>
          </a:bodyPr>
          <a:lstStyle/>
          <a:p>
            <a:pPr algn="ctr"/>
            <a:r>
              <a:rPr lang="en-US" dirty="0" smtClean="0">
                <a:solidFill>
                  <a:schemeClr val="accent5">
                    <a:lumMod val="75000"/>
                  </a:schemeClr>
                </a:solidFill>
              </a:rPr>
              <a:t>LABBAIK ALLAHUMMA LABBAIK</a:t>
            </a:r>
            <a:endParaRPr lang="en-US" dirty="0">
              <a:solidFill>
                <a:schemeClr val="accent5">
                  <a:lumMod val="75000"/>
                </a:schemeClr>
              </a:solidFill>
            </a:endParaRPr>
          </a:p>
        </p:txBody>
      </p:sp>
    </p:spTree>
    <p:extLst>
      <p:ext uri="{BB962C8B-B14F-4D97-AF65-F5344CB8AC3E}">
        <p14:creationId xmlns:p14="http://schemas.microsoft.com/office/powerpoint/2010/main" xmlns="" val="1559341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572000"/>
            <a:ext cx="6172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p:txBody>
          <a:bodyPr>
            <a:normAutofit/>
          </a:bodyPr>
          <a:lstStyle/>
          <a:p>
            <a:pPr marL="0" indent="0">
              <a:buNone/>
            </a:pPr>
            <a:r>
              <a:rPr lang="en-US" sz="2800" dirty="0" smtClean="0">
                <a:solidFill>
                  <a:schemeClr val="accent5">
                    <a:lumMod val="75000"/>
                  </a:schemeClr>
                </a:solidFill>
              </a:rPr>
              <a:t>After Completing the </a:t>
            </a:r>
            <a:r>
              <a:rPr lang="en-US" sz="2800" dirty="0">
                <a:solidFill>
                  <a:schemeClr val="accent5">
                    <a:lumMod val="75000"/>
                  </a:schemeClr>
                </a:solidFill>
              </a:rPr>
              <a:t>Hajj the Arabs used to hold rallies at </a:t>
            </a:r>
            <a:r>
              <a:rPr lang="en-US" sz="2800" dirty="0" smtClean="0">
                <a:solidFill>
                  <a:schemeClr val="accent5">
                    <a:lumMod val="75000"/>
                  </a:schemeClr>
                </a:solidFill>
              </a:rPr>
              <a:t>Mina and narrated </a:t>
            </a:r>
            <a:r>
              <a:rPr lang="en-US" sz="2800" dirty="0">
                <a:solidFill>
                  <a:schemeClr val="accent5">
                    <a:lumMod val="75000"/>
                  </a:schemeClr>
                </a:solidFill>
              </a:rPr>
              <a:t>the achievements of their forefathers and </a:t>
            </a:r>
            <a:r>
              <a:rPr lang="en-US" sz="2800" dirty="0" smtClean="0">
                <a:solidFill>
                  <a:schemeClr val="accent5">
                    <a:lumMod val="75000"/>
                  </a:schemeClr>
                </a:solidFill>
              </a:rPr>
              <a:t>self-praise. </a:t>
            </a:r>
            <a:r>
              <a:rPr lang="en-US" sz="2800" dirty="0">
                <a:solidFill>
                  <a:schemeClr val="accent5">
                    <a:lumMod val="75000"/>
                  </a:schemeClr>
                </a:solidFill>
              </a:rPr>
              <a:t>Here they are asked to </a:t>
            </a:r>
            <a:r>
              <a:rPr lang="en-US" sz="2800" dirty="0" smtClean="0">
                <a:solidFill>
                  <a:schemeClr val="accent5">
                    <a:lumMod val="75000"/>
                  </a:schemeClr>
                </a:solidFill>
              </a:rPr>
              <a:t>remember Allah (s.w.t) like their forefathers or even more.</a:t>
            </a:r>
            <a:endParaRPr lang="en-US" sz="2800" dirty="0" smtClean="0"/>
          </a:p>
          <a:p>
            <a:pPr>
              <a:buFont typeface="Wingdings" pitchFamily="2" charset="2"/>
              <a:buChar char="ü"/>
            </a:pPr>
            <a:r>
              <a:rPr lang="en-US" sz="2800" dirty="0" smtClean="0">
                <a:solidFill>
                  <a:schemeClr val="accent5">
                    <a:lumMod val="75000"/>
                  </a:schemeClr>
                </a:solidFill>
              </a:rPr>
              <a:t>Do </a:t>
            </a:r>
            <a:r>
              <a:rPr lang="en-US" sz="2800" dirty="0" err="1" smtClean="0">
                <a:solidFill>
                  <a:schemeClr val="accent5">
                    <a:lumMod val="75000"/>
                  </a:schemeClr>
                </a:solidFill>
              </a:rPr>
              <a:t>Dhikr</a:t>
            </a:r>
            <a:r>
              <a:rPr lang="en-US" sz="2800" dirty="0" smtClean="0">
                <a:solidFill>
                  <a:schemeClr val="accent5">
                    <a:lumMod val="75000"/>
                  </a:schemeClr>
                </a:solidFill>
              </a:rPr>
              <a:t> = remembrance </a:t>
            </a:r>
            <a:r>
              <a:rPr lang="en-US" sz="2800" dirty="0">
                <a:solidFill>
                  <a:schemeClr val="accent5">
                    <a:lumMod val="75000"/>
                  </a:schemeClr>
                </a:solidFill>
              </a:rPr>
              <a:t>of </a:t>
            </a:r>
            <a:r>
              <a:rPr lang="en-US" sz="2800" dirty="0" smtClean="0">
                <a:solidFill>
                  <a:schemeClr val="accent5">
                    <a:lumMod val="75000"/>
                  </a:schemeClr>
                </a:solidFill>
              </a:rPr>
              <a:t>ALLAH (S.W.T) at </a:t>
            </a:r>
            <a:r>
              <a:rPr lang="en-US" sz="2800" dirty="0">
                <a:solidFill>
                  <a:schemeClr val="accent5">
                    <a:lumMod val="75000"/>
                  </a:schemeClr>
                </a:solidFill>
              </a:rPr>
              <a:t>Mina</a:t>
            </a:r>
            <a:r>
              <a:rPr lang="en-US" sz="2800" dirty="0" smtClean="0">
                <a:solidFill>
                  <a:schemeClr val="accent5">
                    <a:lumMod val="75000"/>
                  </a:schemeClr>
                </a:solidFill>
              </a:rPr>
              <a:t>.</a:t>
            </a:r>
          </a:p>
          <a:p>
            <a:pPr>
              <a:buFont typeface="Wingdings" pitchFamily="2" charset="2"/>
              <a:buChar char="ü"/>
            </a:pPr>
            <a:r>
              <a:rPr lang="en-US" sz="2800" dirty="0" smtClean="0">
                <a:solidFill>
                  <a:schemeClr val="accent5">
                    <a:lumMod val="75000"/>
                  </a:schemeClr>
                </a:solidFill>
              </a:rPr>
              <a:t>Importance of </a:t>
            </a:r>
            <a:r>
              <a:rPr lang="en-US" sz="2800" dirty="0" err="1" smtClean="0">
                <a:solidFill>
                  <a:schemeClr val="accent5">
                    <a:lumMod val="75000"/>
                  </a:schemeClr>
                </a:solidFill>
              </a:rPr>
              <a:t>Dhikr+Dua</a:t>
            </a:r>
            <a:endParaRPr lang="en-US" sz="2800" dirty="0" smtClean="0">
              <a:solidFill>
                <a:schemeClr val="accent5">
                  <a:lumMod val="75000"/>
                </a:schemeClr>
              </a:solidFill>
            </a:endParaRPr>
          </a:p>
          <a:p>
            <a:pPr>
              <a:buFont typeface="Wingdings" pitchFamily="2" charset="2"/>
              <a:buChar char="ü"/>
            </a:pPr>
            <a:endParaRPr lang="en-US" sz="2800" dirty="0">
              <a:solidFill>
                <a:schemeClr val="accent5">
                  <a:lumMod val="75000"/>
                </a:schemeClr>
              </a:solidFill>
            </a:endParaRPr>
          </a:p>
        </p:txBody>
      </p:sp>
      <p:sp>
        <p:nvSpPr>
          <p:cNvPr id="8" name="TextBox 7"/>
          <p:cNvSpPr txBox="1"/>
          <p:nvPr/>
        </p:nvSpPr>
        <p:spPr>
          <a:xfrm>
            <a:off x="3647941" y="495699"/>
            <a:ext cx="1752600" cy="369332"/>
          </a:xfrm>
          <a:prstGeom prst="rect">
            <a:avLst/>
          </a:prstGeom>
          <a:noFill/>
        </p:spPr>
        <p:txBody>
          <a:bodyPr wrap="square" rtlCol="0">
            <a:spAutoFit/>
          </a:bodyPr>
          <a:lstStyle/>
          <a:p>
            <a:pPr algn="ctr"/>
            <a:r>
              <a:rPr lang="en-US" dirty="0" smtClean="0"/>
              <a:t>Ayah: 200</a:t>
            </a:r>
            <a:endParaRPr lang="en-US" dirty="0"/>
          </a:p>
        </p:txBody>
      </p:sp>
    </p:spTree>
    <p:extLst>
      <p:ext uri="{BB962C8B-B14F-4D97-AF65-F5344CB8AC3E}">
        <p14:creationId xmlns:p14="http://schemas.microsoft.com/office/powerpoint/2010/main" xmlns="" val="1006771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1401762"/>
          </a:xfrm>
        </p:spPr>
        <p:txBody>
          <a:bodyPr>
            <a:normAutofit/>
          </a:bodyPr>
          <a:lstStyle/>
          <a:p>
            <a:r>
              <a:rPr lang="en-US" sz="2000" dirty="0" smtClean="0"/>
              <a:t>Ayah 200-201 </a:t>
            </a:r>
            <a:r>
              <a:rPr lang="en-US" dirty="0" smtClean="0"/>
              <a:t/>
            </a:r>
            <a:br>
              <a:rPr lang="en-US" dirty="0" smtClean="0"/>
            </a:br>
            <a:r>
              <a:rPr lang="en-US" dirty="0" smtClean="0"/>
              <a:t>See your Reflection in your DUA</a:t>
            </a:r>
            <a:endParaRPr lang="en-US" dirty="0"/>
          </a:p>
        </p:txBody>
      </p:sp>
      <p:sp>
        <p:nvSpPr>
          <p:cNvPr id="13" name="Content Placeholder 12"/>
          <p:cNvSpPr>
            <a:spLocks noGrp="1"/>
          </p:cNvSpPr>
          <p:nvPr>
            <p:ph idx="1"/>
          </p:nvPr>
        </p:nvSpPr>
        <p:spPr>
          <a:xfrm>
            <a:off x="457200" y="1600200"/>
            <a:ext cx="8229600" cy="4953000"/>
          </a:xfrm>
        </p:spPr>
        <p:txBody>
          <a:bodyPr/>
          <a:lstStyle/>
          <a:p>
            <a:pPr>
              <a:buBlip>
                <a:blip r:embed="rId2"/>
              </a:buBlip>
            </a:pPr>
            <a:r>
              <a:rPr lang="en-US" sz="2800" dirty="0" smtClean="0">
                <a:solidFill>
                  <a:schemeClr val="accent5">
                    <a:lumMod val="75000"/>
                  </a:schemeClr>
                </a:solidFill>
              </a:rPr>
              <a:t>Among people are those who ask only for this </a:t>
            </a:r>
            <a:r>
              <a:rPr lang="en-US" sz="2800" dirty="0" err="1" smtClean="0">
                <a:solidFill>
                  <a:schemeClr val="accent5">
                    <a:lumMod val="75000"/>
                  </a:schemeClr>
                </a:solidFill>
              </a:rPr>
              <a:t>duniya</a:t>
            </a:r>
            <a:r>
              <a:rPr lang="en-US" sz="2800" dirty="0" smtClean="0">
                <a:solidFill>
                  <a:schemeClr val="accent5">
                    <a:lumMod val="75000"/>
                  </a:schemeClr>
                </a:solidFill>
              </a:rPr>
              <a:t> (worldly things)</a:t>
            </a:r>
          </a:p>
          <a:p>
            <a:pPr marL="0" indent="0">
              <a:buNone/>
            </a:pPr>
            <a:endParaRPr lang="en-US" dirty="0" smtClean="0">
              <a:solidFill>
                <a:schemeClr val="accent5">
                  <a:lumMod val="75000"/>
                </a:schemeClr>
              </a:solidFill>
            </a:endParaRPr>
          </a:p>
          <a:p>
            <a:pPr marL="0" indent="0">
              <a:buNone/>
            </a:pPr>
            <a:endParaRPr lang="en-US" dirty="0" smtClean="0">
              <a:solidFill>
                <a:schemeClr val="accent5">
                  <a:lumMod val="75000"/>
                </a:schemeClr>
              </a:solidFill>
            </a:endParaRPr>
          </a:p>
          <a:p>
            <a:pPr>
              <a:buFont typeface="Wingdings" pitchFamily="2" charset="2"/>
              <a:buChar char="ü"/>
            </a:pPr>
            <a:r>
              <a:rPr lang="en-US" sz="2800" dirty="0">
                <a:solidFill>
                  <a:schemeClr val="accent5">
                    <a:lumMod val="75000"/>
                  </a:schemeClr>
                </a:solidFill>
              </a:rPr>
              <a:t>Among </a:t>
            </a:r>
            <a:r>
              <a:rPr lang="en-US" sz="2800" dirty="0" smtClean="0">
                <a:solidFill>
                  <a:schemeClr val="accent5">
                    <a:lumMod val="75000"/>
                  </a:schemeClr>
                </a:solidFill>
              </a:rPr>
              <a:t>them are </a:t>
            </a:r>
            <a:r>
              <a:rPr lang="en-US" sz="2800" dirty="0">
                <a:solidFill>
                  <a:schemeClr val="accent5">
                    <a:lumMod val="75000"/>
                  </a:schemeClr>
                </a:solidFill>
              </a:rPr>
              <a:t>those who </a:t>
            </a:r>
            <a:r>
              <a:rPr lang="en-US" sz="2800" dirty="0" smtClean="0">
                <a:solidFill>
                  <a:schemeClr val="accent5">
                    <a:lumMod val="75000"/>
                  </a:schemeClr>
                </a:solidFill>
              </a:rPr>
              <a:t>ask the </a:t>
            </a:r>
            <a:r>
              <a:rPr lang="en-US" sz="2800" dirty="0" err="1" smtClean="0">
                <a:solidFill>
                  <a:schemeClr val="accent5">
                    <a:lumMod val="75000"/>
                  </a:schemeClr>
                </a:solidFill>
              </a:rPr>
              <a:t>Duniya</a:t>
            </a:r>
            <a:r>
              <a:rPr lang="en-US" sz="2800" dirty="0" smtClean="0">
                <a:solidFill>
                  <a:schemeClr val="accent5">
                    <a:lumMod val="75000"/>
                  </a:schemeClr>
                </a:solidFill>
              </a:rPr>
              <a:t> and </a:t>
            </a:r>
            <a:r>
              <a:rPr lang="en-US" sz="2800" dirty="0" err="1" smtClean="0">
                <a:solidFill>
                  <a:schemeClr val="accent5">
                    <a:lumMod val="75000"/>
                  </a:schemeClr>
                </a:solidFill>
              </a:rPr>
              <a:t>Aakhirat</a:t>
            </a:r>
            <a:r>
              <a:rPr lang="en-US" sz="2800" dirty="0" smtClean="0">
                <a:solidFill>
                  <a:schemeClr val="accent5">
                    <a:lumMod val="75000"/>
                  </a:schemeClr>
                </a:solidFill>
              </a:rPr>
              <a:t> (Hereafter) and protection from hellfire.</a:t>
            </a:r>
          </a:p>
          <a:p>
            <a:pPr>
              <a:buFont typeface="Wingdings" pitchFamily="2" charset="2"/>
              <a:buChar char="ü"/>
            </a:pPr>
            <a:endParaRPr lang="en-US" dirty="0" smtClean="0">
              <a:solidFill>
                <a:schemeClr val="accent5">
                  <a:lumMod val="75000"/>
                </a:schemeClr>
              </a:solidFill>
            </a:endParaRPr>
          </a:p>
          <a:p>
            <a:pPr marL="0" indent="0">
              <a:buNone/>
            </a:pPr>
            <a:endParaRPr lang="en-US" dirty="0" smtClean="0">
              <a:solidFill>
                <a:schemeClr val="accent5">
                  <a:lumMod val="75000"/>
                </a:schemeClr>
              </a:solidFill>
            </a:endParaRPr>
          </a:p>
          <a:p>
            <a:pPr algn="ctr">
              <a:buFont typeface="Wingdings" pitchFamily="2" charset="2"/>
              <a:buChar char="ü"/>
            </a:pPr>
            <a:r>
              <a:rPr lang="en-US" dirty="0" smtClean="0">
                <a:solidFill>
                  <a:schemeClr val="accent5">
                    <a:lumMod val="75000"/>
                  </a:schemeClr>
                </a:solidFill>
              </a:rPr>
              <a:t>(our DUA should be Balanced!!!!)</a:t>
            </a:r>
            <a:endParaRPr lang="en-US" dirty="0">
              <a:solidFill>
                <a:schemeClr val="accent5">
                  <a:lumMod val="75000"/>
                </a:schemeClr>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90800" y="4779806"/>
            <a:ext cx="3543300" cy="1009650"/>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xmlns="" val="0"/>
              </a:ext>
            </a:extLst>
          </a:blip>
          <a:srcRect l="20791" b="19268"/>
          <a:stretch/>
        </p:blipFill>
        <p:spPr>
          <a:xfrm>
            <a:off x="2514600" y="2743200"/>
            <a:ext cx="4335887" cy="1120260"/>
          </a:xfrm>
          <a:prstGeom prst="rect">
            <a:avLst/>
          </a:prstGeom>
        </p:spPr>
      </p:pic>
    </p:spTree>
    <p:extLst>
      <p:ext uri="{BB962C8B-B14F-4D97-AF65-F5344CB8AC3E}">
        <p14:creationId xmlns:p14="http://schemas.microsoft.com/office/powerpoint/2010/main" xmlns="" val="1966150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lgn="r">
              <a:buNone/>
            </a:pPr>
            <a:r>
              <a:rPr lang="ar-AE" dirty="0"/>
              <a:t>واذكروا الله في ايام معدودات فمن تعجل في يومين فلا اثم عليه ومن تاخر فلا اثم عليه لمن اتقى واتقوا الله واعلموا انكم </a:t>
            </a:r>
            <a:r>
              <a:rPr lang="ar-AE" dirty="0" smtClean="0"/>
              <a:t>اليه </a:t>
            </a:r>
            <a:endParaRPr lang="en-US" dirty="0" smtClean="0"/>
          </a:p>
          <a:p>
            <a:pPr marL="0" indent="0" algn="r">
              <a:buNone/>
            </a:pPr>
            <a:r>
              <a:rPr lang="en-US" dirty="0" smtClean="0"/>
              <a:t>(203)</a:t>
            </a:r>
            <a:r>
              <a:rPr lang="ar-AE" dirty="0" smtClean="0"/>
              <a:t>تحشرون</a:t>
            </a:r>
            <a:endParaRPr lang="en-US" dirty="0" smtClean="0"/>
          </a:p>
          <a:p>
            <a:pPr>
              <a:buFont typeface="Wingdings" pitchFamily="2" charset="2"/>
              <a:buChar char="ü"/>
            </a:pPr>
            <a:r>
              <a:rPr lang="en-US" sz="2800" dirty="0" smtClean="0">
                <a:solidFill>
                  <a:schemeClr val="accent5">
                    <a:lumMod val="75000"/>
                  </a:schemeClr>
                </a:solidFill>
              </a:rPr>
              <a:t>DO </a:t>
            </a:r>
            <a:r>
              <a:rPr lang="en-US" sz="2800" dirty="0" err="1" smtClean="0">
                <a:solidFill>
                  <a:schemeClr val="accent5">
                    <a:lumMod val="75000"/>
                  </a:schemeClr>
                </a:solidFill>
              </a:rPr>
              <a:t>Dhikr</a:t>
            </a:r>
            <a:r>
              <a:rPr lang="en-US" sz="2800" dirty="0" smtClean="0">
                <a:solidFill>
                  <a:schemeClr val="accent5">
                    <a:lumMod val="75000"/>
                  </a:schemeClr>
                </a:solidFill>
              </a:rPr>
              <a:t> (remembrance of Allah s.w.t) during these appointed days.</a:t>
            </a:r>
          </a:p>
          <a:p>
            <a:pPr>
              <a:buFont typeface="Wingdings" pitchFamily="2" charset="2"/>
              <a:buChar char="ü"/>
            </a:pPr>
            <a:r>
              <a:rPr lang="ar-AE" sz="2800" dirty="0" smtClean="0">
                <a:solidFill>
                  <a:schemeClr val="accent5">
                    <a:lumMod val="75000"/>
                  </a:schemeClr>
                </a:solidFill>
              </a:rPr>
              <a:t>ايام معدودات </a:t>
            </a:r>
            <a:r>
              <a:rPr lang="en-US" sz="2800" dirty="0">
                <a:solidFill>
                  <a:schemeClr val="accent5">
                    <a:lumMod val="75000"/>
                  </a:schemeClr>
                </a:solidFill>
              </a:rPr>
              <a:t> </a:t>
            </a:r>
            <a:r>
              <a:rPr lang="en-US" sz="2800" dirty="0" smtClean="0">
                <a:solidFill>
                  <a:schemeClr val="accent5">
                    <a:lumMod val="75000"/>
                  </a:schemeClr>
                </a:solidFill>
              </a:rPr>
              <a:t>The days </a:t>
            </a:r>
            <a:r>
              <a:rPr lang="en-US" sz="2800" dirty="0">
                <a:solidFill>
                  <a:schemeClr val="accent5">
                    <a:lumMod val="75000"/>
                  </a:schemeClr>
                </a:solidFill>
              </a:rPr>
              <a:t>of </a:t>
            </a:r>
            <a:r>
              <a:rPr lang="en-US" sz="2800" dirty="0" err="1">
                <a:solidFill>
                  <a:schemeClr val="accent5">
                    <a:lumMod val="75000"/>
                  </a:schemeClr>
                </a:solidFill>
              </a:rPr>
              <a:t>Tashreeq</a:t>
            </a:r>
            <a:r>
              <a:rPr lang="en-US" sz="2800" dirty="0">
                <a:solidFill>
                  <a:schemeClr val="accent5">
                    <a:lumMod val="75000"/>
                  </a:schemeClr>
                </a:solidFill>
              </a:rPr>
              <a:t> </a:t>
            </a:r>
            <a:r>
              <a:rPr lang="en-US" sz="2800" dirty="0" smtClean="0">
                <a:solidFill>
                  <a:schemeClr val="accent5">
                    <a:lumMod val="75000"/>
                  </a:schemeClr>
                </a:solidFill>
              </a:rPr>
              <a:t>(mina) are </a:t>
            </a:r>
            <a:r>
              <a:rPr lang="en-US" sz="2800" dirty="0">
                <a:solidFill>
                  <a:schemeClr val="accent5">
                    <a:lumMod val="75000"/>
                  </a:schemeClr>
                </a:solidFill>
              </a:rPr>
              <a:t>the 11th, 12th and 13th of </a:t>
            </a:r>
            <a:r>
              <a:rPr lang="en-US" sz="2800" dirty="0" smtClean="0">
                <a:solidFill>
                  <a:schemeClr val="accent5">
                    <a:lumMod val="75000"/>
                  </a:schemeClr>
                </a:solidFill>
              </a:rPr>
              <a:t>Dhu’l-Hijjah. </a:t>
            </a:r>
          </a:p>
          <a:p>
            <a:pPr>
              <a:buFont typeface="Wingdings" pitchFamily="2" charset="2"/>
              <a:buChar char="ü"/>
            </a:pPr>
            <a:r>
              <a:rPr lang="en-US" sz="2800" dirty="0" smtClean="0">
                <a:solidFill>
                  <a:schemeClr val="accent5">
                    <a:lumMod val="75000"/>
                  </a:schemeClr>
                </a:solidFill>
              </a:rPr>
              <a:t>If there is a need then there is no sin upon him who </a:t>
            </a:r>
            <a:r>
              <a:rPr lang="en-US" sz="2800" dirty="0">
                <a:solidFill>
                  <a:schemeClr val="accent5">
                    <a:lumMod val="75000"/>
                  </a:schemeClr>
                </a:solidFill>
              </a:rPr>
              <a:t>want to </a:t>
            </a:r>
            <a:r>
              <a:rPr lang="en-US" sz="2800" dirty="0" smtClean="0">
                <a:solidFill>
                  <a:schemeClr val="accent5">
                    <a:lumMod val="75000"/>
                  </a:schemeClr>
                </a:solidFill>
              </a:rPr>
              <a:t>depart after </a:t>
            </a:r>
            <a:r>
              <a:rPr lang="en-US" sz="2800" dirty="0">
                <a:solidFill>
                  <a:schemeClr val="accent5">
                    <a:lumMod val="75000"/>
                  </a:schemeClr>
                </a:solidFill>
              </a:rPr>
              <a:t>2 days</a:t>
            </a:r>
            <a:r>
              <a:rPr lang="en-US" sz="2800" dirty="0" smtClean="0">
                <a:solidFill>
                  <a:schemeClr val="accent5">
                    <a:lumMod val="75000"/>
                  </a:schemeClr>
                </a:solidFill>
              </a:rPr>
              <a:t>.</a:t>
            </a:r>
          </a:p>
          <a:p>
            <a:pPr>
              <a:buFont typeface="Wingdings" pitchFamily="2" charset="2"/>
              <a:buChar char="ü"/>
            </a:pPr>
            <a:r>
              <a:rPr lang="en-US" sz="2800" dirty="0">
                <a:solidFill>
                  <a:schemeClr val="accent5">
                    <a:lumMod val="75000"/>
                  </a:schemeClr>
                </a:solidFill>
              </a:rPr>
              <a:t>those who delay (i.e., remain in Mina for a third day) then there is no sin in </a:t>
            </a:r>
            <a:r>
              <a:rPr lang="en-US" sz="2800" dirty="0" smtClean="0">
                <a:solidFill>
                  <a:schemeClr val="accent5">
                    <a:lumMod val="75000"/>
                  </a:schemeClr>
                </a:solidFill>
              </a:rPr>
              <a:t>it.</a:t>
            </a:r>
          </a:p>
          <a:p>
            <a:pPr>
              <a:buFont typeface="Wingdings" pitchFamily="2" charset="2"/>
              <a:buChar char="ü"/>
            </a:pPr>
            <a:r>
              <a:rPr lang="en-US" sz="2800" dirty="0" smtClean="0">
                <a:solidFill>
                  <a:schemeClr val="accent5">
                    <a:lumMod val="75000"/>
                  </a:schemeClr>
                </a:solidFill>
              </a:rPr>
              <a:t>But FEAR ALLAH </a:t>
            </a:r>
          </a:p>
          <a:p>
            <a:pPr marL="0" indent="0">
              <a:buNone/>
            </a:pPr>
            <a:endParaRPr lang="en-US" sz="2800" dirty="0" smtClean="0"/>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xmlns="" val="4247521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lgn="r">
              <a:buNone/>
            </a:pPr>
            <a:r>
              <a:rPr lang="ar-AE" dirty="0"/>
              <a:t>ومن الناس من يعجبك قوله في الحياة الدنيا ويشهد الله على ما </a:t>
            </a:r>
            <a:r>
              <a:rPr lang="en-US" dirty="0" smtClean="0"/>
              <a:t>(204)</a:t>
            </a:r>
            <a:r>
              <a:rPr lang="ar-AE" dirty="0" smtClean="0"/>
              <a:t>في </a:t>
            </a:r>
            <a:r>
              <a:rPr lang="ar-AE" dirty="0"/>
              <a:t>قلبه وهو الد </a:t>
            </a:r>
            <a:r>
              <a:rPr lang="ar-AE" dirty="0" smtClean="0"/>
              <a:t>الخصام</a:t>
            </a:r>
            <a:endParaRPr lang="en-US" dirty="0" smtClean="0"/>
          </a:p>
          <a:p>
            <a:pPr marL="0" indent="0" algn="r">
              <a:buNone/>
            </a:pPr>
            <a:r>
              <a:rPr lang="ar-AE" dirty="0"/>
              <a:t>واذا تولى سعى في الارض ليفسد فيها ويهلك الحرث والنسل </a:t>
            </a:r>
            <a:r>
              <a:rPr lang="en-US" dirty="0"/>
              <a:t>(</a:t>
            </a:r>
            <a:r>
              <a:rPr lang="en-US" dirty="0" smtClean="0"/>
              <a:t>205)</a:t>
            </a:r>
            <a:r>
              <a:rPr lang="ar-AE" dirty="0" smtClean="0"/>
              <a:t>والله </a:t>
            </a:r>
            <a:r>
              <a:rPr lang="ar-AE" dirty="0"/>
              <a:t>لا يحب </a:t>
            </a:r>
            <a:r>
              <a:rPr lang="ar-AE" dirty="0" smtClean="0"/>
              <a:t>الفساد</a:t>
            </a:r>
            <a:endParaRPr lang="en-US" dirty="0" smtClean="0"/>
          </a:p>
          <a:p>
            <a:pPr marL="0" indent="0" algn="r">
              <a:buNone/>
            </a:pPr>
            <a:r>
              <a:rPr lang="ar-AE" dirty="0"/>
              <a:t>واذا قيل له اتق الله اخذته العزة بالاثم فحسبه جهنم ولبئس </a:t>
            </a:r>
            <a:endParaRPr lang="en-US" dirty="0" smtClean="0"/>
          </a:p>
          <a:p>
            <a:pPr marL="0" indent="0" algn="r">
              <a:buNone/>
            </a:pPr>
            <a:r>
              <a:rPr lang="en-US" dirty="0" smtClean="0"/>
              <a:t>(206)</a:t>
            </a:r>
            <a:r>
              <a:rPr lang="ar-AE" dirty="0" smtClean="0"/>
              <a:t>المهاد</a:t>
            </a:r>
            <a:endParaRPr lang="en-US" dirty="0" smtClean="0"/>
          </a:p>
          <a:p>
            <a:pPr marL="0" indent="0" algn="r">
              <a:buNone/>
            </a:pPr>
            <a:r>
              <a:rPr lang="ar-AE" dirty="0" smtClean="0"/>
              <a:t>ومن </a:t>
            </a:r>
            <a:r>
              <a:rPr lang="ar-AE" dirty="0"/>
              <a:t>الناس من يشري نفسه ابتغاء مرضات الله والله رءوف </a:t>
            </a:r>
            <a:r>
              <a:rPr lang="en-US" dirty="0" smtClean="0"/>
              <a:t>(207)</a:t>
            </a:r>
            <a:r>
              <a:rPr lang="ar-AE" dirty="0" smtClean="0"/>
              <a:t>بالعباد</a:t>
            </a:r>
            <a:r>
              <a:rPr lang="en-US" dirty="0" smtClean="0"/>
              <a:t>  </a:t>
            </a:r>
            <a:endParaRPr lang="en-US" dirty="0"/>
          </a:p>
        </p:txBody>
      </p:sp>
    </p:spTree>
    <p:extLst>
      <p:ext uri="{BB962C8B-B14F-4D97-AF65-F5344CB8AC3E}">
        <p14:creationId xmlns:p14="http://schemas.microsoft.com/office/powerpoint/2010/main" xmlns="" val="3513666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t>Ayah </a:t>
            </a:r>
            <a:r>
              <a:rPr lang="en-US" sz="1800" dirty="0" smtClean="0"/>
              <a:t>204-207</a:t>
            </a:r>
            <a:r>
              <a:rPr lang="en-US" sz="2000" dirty="0" smtClean="0"/>
              <a:t/>
            </a:r>
            <a:br>
              <a:rPr lang="en-US" sz="2000" dirty="0" smtClean="0"/>
            </a:br>
            <a:r>
              <a:rPr lang="en-US" sz="2000" dirty="0" smtClean="0">
                <a:solidFill>
                  <a:schemeClr val="accent5">
                    <a:lumMod val="75000"/>
                  </a:schemeClr>
                </a:solidFill>
              </a:rPr>
              <a:t>Two types of people are described in these ayahs</a:t>
            </a:r>
            <a:endParaRPr lang="en-US" sz="2000" dirty="0">
              <a:solidFill>
                <a:schemeClr val="accent5">
                  <a:lumMod val="75000"/>
                </a:schemeClr>
              </a:solidFill>
            </a:endParaRPr>
          </a:p>
        </p:txBody>
      </p:sp>
      <p:sp>
        <p:nvSpPr>
          <p:cNvPr id="3" name="Text Placeholder 2"/>
          <p:cNvSpPr>
            <a:spLocks noGrp="1"/>
          </p:cNvSpPr>
          <p:nvPr>
            <p:ph type="body" idx="1"/>
          </p:nvPr>
        </p:nvSpPr>
        <p:spPr>
          <a:xfrm>
            <a:off x="457200" y="1066801"/>
            <a:ext cx="4040188" cy="685800"/>
          </a:xfrm>
        </p:spPr>
        <p:txBody>
          <a:bodyPr/>
          <a:lstStyle/>
          <a:p>
            <a:r>
              <a:rPr lang="en-US" dirty="0" err="1" smtClean="0">
                <a:solidFill>
                  <a:schemeClr val="accent5">
                    <a:lumMod val="75000"/>
                  </a:schemeClr>
                </a:solidFill>
              </a:rPr>
              <a:t>Munafiq</a:t>
            </a:r>
            <a:endParaRPr lang="en-US" dirty="0">
              <a:solidFill>
                <a:schemeClr val="accent5">
                  <a:lumMod val="75000"/>
                </a:schemeClr>
              </a:solidFill>
            </a:endParaRPr>
          </a:p>
        </p:txBody>
      </p:sp>
      <p:sp>
        <p:nvSpPr>
          <p:cNvPr id="4" name="Content Placeholder 3"/>
          <p:cNvSpPr>
            <a:spLocks noGrp="1"/>
          </p:cNvSpPr>
          <p:nvPr>
            <p:ph sz="half" idx="2"/>
          </p:nvPr>
        </p:nvSpPr>
        <p:spPr>
          <a:xfrm>
            <a:off x="457200" y="1905000"/>
            <a:ext cx="4040188" cy="4648200"/>
          </a:xfrm>
        </p:spPr>
        <p:txBody>
          <a:bodyPr>
            <a:normAutofit fontScale="92500" lnSpcReduction="20000"/>
          </a:bodyPr>
          <a:lstStyle/>
          <a:p>
            <a:r>
              <a:rPr lang="en-US" dirty="0">
                <a:solidFill>
                  <a:schemeClr val="accent5">
                    <a:lumMod val="75000"/>
                  </a:schemeClr>
                </a:solidFill>
              </a:rPr>
              <a:t>pleases people only through sweet </a:t>
            </a:r>
            <a:r>
              <a:rPr lang="en-US" dirty="0" smtClean="0">
                <a:solidFill>
                  <a:schemeClr val="accent5">
                    <a:lumMod val="75000"/>
                  </a:schemeClr>
                </a:solidFill>
              </a:rPr>
              <a:t>talk.</a:t>
            </a:r>
          </a:p>
          <a:p>
            <a:r>
              <a:rPr lang="en-US" dirty="0" smtClean="0">
                <a:solidFill>
                  <a:schemeClr val="accent5">
                    <a:lumMod val="75000"/>
                  </a:schemeClr>
                </a:solidFill>
              </a:rPr>
              <a:t>Make false promise over Allah (s.w.t) to prove himself.</a:t>
            </a:r>
          </a:p>
          <a:p>
            <a:r>
              <a:rPr lang="en-US" dirty="0">
                <a:solidFill>
                  <a:schemeClr val="accent5">
                    <a:lumMod val="75000"/>
                  </a:schemeClr>
                </a:solidFill>
              </a:rPr>
              <a:t>They are most fiercest of opponents of Muslims and bring most </a:t>
            </a:r>
            <a:r>
              <a:rPr lang="en-US" dirty="0" smtClean="0">
                <a:solidFill>
                  <a:schemeClr val="accent5">
                    <a:lumMod val="75000"/>
                  </a:schemeClr>
                </a:solidFill>
              </a:rPr>
              <a:t>harm.</a:t>
            </a:r>
          </a:p>
          <a:p>
            <a:r>
              <a:rPr lang="en-US" dirty="0">
                <a:solidFill>
                  <a:schemeClr val="accent5">
                    <a:lumMod val="75000"/>
                  </a:schemeClr>
                </a:solidFill>
              </a:rPr>
              <a:t>but through actions brings </a:t>
            </a:r>
            <a:r>
              <a:rPr lang="en-US" dirty="0" err="1">
                <a:solidFill>
                  <a:schemeClr val="accent5">
                    <a:lumMod val="75000"/>
                  </a:schemeClr>
                </a:solidFill>
              </a:rPr>
              <a:t>fasad</a:t>
            </a:r>
            <a:r>
              <a:rPr lang="en-US" dirty="0">
                <a:solidFill>
                  <a:schemeClr val="accent5">
                    <a:lumMod val="75000"/>
                  </a:schemeClr>
                </a:solidFill>
              </a:rPr>
              <a:t>/corruption on </a:t>
            </a:r>
            <a:r>
              <a:rPr lang="en-US" dirty="0" smtClean="0">
                <a:solidFill>
                  <a:schemeClr val="accent5">
                    <a:lumMod val="75000"/>
                  </a:schemeClr>
                </a:solidFill>
              </a:rPr>
              <a:t>land.</a:t>
            </a:r>
          </a:p>
          <a:p>
            <a:r>
              <a:rPr lang="en-US" dirty="0">
                <a:solidFill>
                  <a:schemeClr val="accent5">
                    <a:lumMod val="75000"/>
                  </a:schemeClr>
                </a:solidFill>
              </a:rPr>
              <a:t>destroy crops and </a:t>
            </a:r>
            <a:r>
              <a:rPr lang="en-US" dirty="0" smtClean="0">
                <a:solidFill>
                  <a:schemeClr val="accent5">
                    <a:lumMod val="75000"/>
                  </a:schemeClr>
                </a:solidFill>
              </a:rPr>
              <a:t>animals.</a:t>
            </a:r>
          </a:p>
          <a:p>
            <a:r>
              <a:rPr lang="en-US" dirty="0" smtClean="0">
                <a:solidFill>
                  <a:schemeClr val="accent5">
                    <a:lumMod val="75000"/>
                  </a:schemeClr>
                </a:solidFill>
              </a:rPr>
              <a:t>They do not have </a:t>
            </a:r>
            <a:r>
              <a:rPr lang="en-US" dirty="0" err="1" smtClean="0">
                <a:solidFill>
                  <a:schemeClr val="accent5">
                    <a:lumMod val="75000"/>
                  </a:schemeClr>
                </a:solidFill>
              </a:rPr>
              <a:t>taqwa</a:t>
            </a:r>
            <a:r>
              <a:rPr lang="en-US" dirty="0" smtClean="0">
                <a:solidFill>
                  <a:schemeClr val="accent5">
                    <a:lumMod val="75000"/>
                  </a:schemeClr>
                </a:solidFill>
              </a:rPr>
              <a:t> are </a:t>
            </a:r>
            <a:r>
              <a:rPr lang="en-US" dirty="0" err="1" smtClean="0">
                <a:solidFill>
                  <a:schemeClr val="accent5">
                    <a:lumMod val="75000"/>
                  </a:schemeClr>
                </a:solidFill>
              </a:rPr>
              <a:t>are</a:t>
            </a:r>
            <a:r>
              <a:rPr lang="en-US" dirty="0" smtClean="0">
                <a:solidFill>
                  <a:schemeClr val="accent5">
                    <a:lumMod val="75000"/>
                  </a:schemeClr>
                </a:solidFill>
              </a:rPr>
              <a:t> driven in pride.</a:t>
            </a:r>
          </a:p>
          <a:p>
            <a:r>
              <a:rPr lang="en-US" dirty="0">
                <a:solidFill>
                  <a:schemeClr val="accent5">
                    <a:lumMod val="75000"/>
                  </a:schemeClr>
                </a:solidFill>
              </a:rPr>
              <a:t>End of such people will be in Hell </a:t>
            </a:r>
            <a:r>
              <a:rPr lang="en-US" dirty="0" smtClean="0">
                <a:solidFill>
                  <a:schemeClr val="accent5">
                    <a:lumMod val="75000"/>
                  </a:schemeClr>
                </a:solidFill>
              </a:rPr>
              <a:t>fire.</a:t>
            </a:r>
            <a:endParaRPr lang="en-US" dirty="0">
              <a:solidFill>
                <a:schemeClr val="accent5">
                  <a:lumMod val="75000"/>
                </a:schemeClr>
              </a:solidFill>
            </a:endParaRPr>
          </a:p>
        </p:txBody>
      </p:sp>
      <p:sp>
        <p:nvSpPr>
          <p:cNvPr id="5" name="Text Placeholder 4"/>
          <p:cNvSpPr>
            <a:spLocks noGrp="1"/>
          </p:cNvSpPr>
          <p:nvPr>
            <p:ph type="body" sz="quarter" idx="3"/>
          </p:nvPr>
        </p:nvSpPr>
        <p:spPr>
          <a:xfrm>
            <a:off x="4645025" y="1066801"/>
            <a:ext cx="4041775" cy="685800"/>
          </a:xfrm>
        </p:spPr>
        <p:txBody>
          <a:bodyPr/>
          <a:lstStyle/>
          <a:p>
            <a:r>
              <a:rPr lang="en-US" dirty="0" smtClean="0">
                <a:solidFill>
                  <a:schemeClr val="accent5">
                    <a:lumMod val="75000"/>
                  </a:schemeClr>
                </a:solidFill>
              </a:rPr>
              <a:t>ALLAH (s.w.t)’s </a:t>
            </a:r>
            <a:r>
              <a:rPr lang="en-US" dirty="0" err="1" smtClean="0">
                <a:solidFill>
                  <a:schemeClr val="accent5">
                    <a:lumMod val="75000"/>
                  </a:schemeClr>
                </a:solidFill>
              </a:rPr>
              <a:t>Momin</a:t>
            </a:r>
            <a:endParaRPr lang="en-US" dirty="0">
              <a:solidFill>
                <a:schemeClr val="accent5">
                  <a:lumMod val="75000"/>
                </a:schemeClr>
              </a:solidFill>
            </a:endParaRPr>
          </a:p>
        </p:txBody>
      </p:sp>
      <p:sp>
        <p:nvSpPr>
          <p:cNvPr id="6" name="Content Placeholder 5"/>
          <p:cNvSpPr>
            <a:spLocks noGrp="1"/>
          </p:cNvSpPr>
          <p:nvPr>
            <p:ph sz="quarter" idx="4"/>
          </p:nvPr>
        </p:nvSpPr>
        <p:spPr>
          <a:xfrm>
            <a:off x="4645025" y="1905000"/>
            <a:ext cx="4041775" cy="4221163"/>
          </a:xfrm>
        </p:spPr>
        <p:txBody>
          <a:bodyPr/>
          <a:lstStyle/>
          <a:p>
            <a:r>
              <a:rPr lang="en-US" dirty="0" smtClean="0">
                <a:solidFill>
                  <a:schemeClr val="accent5">
                    <a:lumMod val="75000"/>
                  </a:schemeClr>
                </a:solidFill>
              </a:rPr>
              <a:t>Person who </a:t>
            </a:r>
            <a:r>
              <a:rPr lang="en-US" dirty="0" smtClean="0">
                <a:solidFill>
                  <a:schemeClr val="accent3">
                    <a:lumMod val="75000"/>
                  </a:schemeClr>
                </a:solidFill>
              </a:rPr>
              <a:t>sells</a:t>
            </a:r>
            <a:r>
              <a:rPr lang="en-US" dirty="0" smtClean="0">
                <a:solidFill>
                  <a:schemeClr val="accent5">
                    <a:lumMod val="75000"/>
                  </a:schemeClr>
                </a:solidFill>
              </a:rPr>
              <a:t> </a:t>
            </a:r>
            <a:r>
              <a:rPr lang="en-US" dirty="0" smtClean="0">
                <a:solidFill>
                  <a:schemeClr val="accent3">
                    <a:lumMod val="75000"/>
                  </a:schemeClr>
                </a:solidFill>
              </a:rPr>
              <a:t>himself for Allah (s.w.t) </a:t>
            </a:r>
          </a:p>
          <a:p>
            <a:r>
              <a:rPr lang="ar-AE" dirty="0" smtClean="0">
                <a:solidFill>
                  <a:schemeClr val="accent5">
                    <a:lumMod val="75000"/>
                  </a:schemeClr>
                </a:solidFill>
              </a:rPr>
              <a:t> مرضات الله  </a:t>
            </a:r>
            <a:r>
              <a:rPr lang="en-US" dirty="0" smtClean="0">
                <a:solidFill>
                  <a:schemeClr val="accent5">
                    <a:lumMod val="75000"/>
                  </a:schemeClr>
                </a:solidFill>
              </a:rPr>
              <a:t>Seeks Allah (s.w.t) RAZA.</a:t>
            </a:r>
          </a:p>
          <a:p>
            <a:r>
              <a:rPr lang="en-US" dirty="0" smtClean="0">
                <a:solidFill>
                  <a:schemeClr val="accent5">
                    <a:lumMod val="75000"/>
                  </a:schemeClr>
                </a:solidFill>
              </a:rPr>
              <a:t>Always ready for a good deed.</a:t>
            </a:r>
          </a:p>
          <a:p>
            <a:r>
              <a:rPr lang="en-US" dirty="0" smtClean="0">
                <a:solidFill>
                  <a:schemeClr val="accent5">
                    <a:lumMod val="75000"/>
                  </a:schemeClr>
                </a:solidFill>
              </a:rPr>
              <a:t>Does not follow his </a:t>
            </a:r>
            <a:r>
              <a:rPr lang="en-US" dirty="0" err="1" smtClean="0">
                <a:solidFill>
                  <a:schemeClr val="accent5">
                    <a:lumMod val="75000"/>
                  </a:schemeClr>
                </a:solidFill>
              </a:rPr>
              <a:t>Nafs</a:t>
            </a:r>
            <a:r>
              <a:rPr lang="en-US" dirty="0" smtClean="0">
                <a:solidFill>
                  <a:schemeClr val="accent5">
                    <a:lumMod val="75000"/>
                  </a:schemeClr>
                </a:solidFill>
              </a:rPr>
              <a:t>.</a:t>
            </a:r>
          </a:p>
          <a:p>
            <a:r>
              <a:rPr lang="en-US" dirty="0" smtClean="0">
                <a:solidFill>
                  <a:schemeClr val="accent5">
                    <a:lumMod val="75000"/>
                  </a:schemeClr>
                </a:solidFill>
              </a:rPr>
              <a:t>Have </a:t>
            </a:r>
            <a:r>
              <a:rPr lang="en-US" dirty="0" err="1" smtClean="0">
                <a:solidFill>
                  <a:schemeClr val="accent5">
                    <a:lumMod val="75000"/>
                  </a:schemeClr>
                </a:solidFill>
              </a:rPr>
              <a:t>sabr</a:t>
            </a:r>
            <a:r>
              <a:rPr lang="en-US" dirty="0" smtClean="0">
                <a:solidFill>
                  <a:schemeClr val="accent5">
                    <a:lumMod val="75000"/>
                  </a:schemeClr>
                </a:solidFill>
              </a:rPr>
              <a:t> at all times.</a:t>
            </a:r>
          </a:p>
          <a:p>
            <a:r>
              <a:rPr lang="en-US" dirty="0">
                <a:solidFill>
                  <a:schemeClr val="accent5">
                    <a:lumMod val="75000"/>
                  </a:schemeClr>
                </a:solidFill>
              </a:rPr>
              <a:t>Allah (s.w.t) is </a:t>
            </a:r>
            <a:r>
              <a:rPr lang="en-US" dirty="0" smtClean="0">
                <a:solidFill>
                  <a:schemeClr val="accent5">
                    <a:lumMod val="75000"/>
                  </a:schemeClr>
                </a:solidFill>
              </a:rPr>
              <a:t>kind to his servants.</a:t>
            </a:r>
            <a:endParaRPr lang="en-US" dirty="0">
              <a:solidFill>
                <a:schemeClr val="accent5">
                  <a:lumMod val="75000"/>
                </a:schemeClr>
              </a:solidFill>
            </a:endParaRPr>
          </a:p>
          <a:p>
            <a:endParaRPr lang="en-US" dirty="0" smtClean="0"/>
          </a:p>
          <a:p>
            <a:endParaRPr lang="en-US" dirty="0"/>
          </a:p>
        </p:txBody>
      </p:sp>
    </p:spTree>
    <p:extLst>
      <p:ext uri="{BB962C8B-B14F-4D97-AF65-F5344CB8AC3E}">
        <p14:creationId xmlns:p14="http://schemas.microsoft.com/office/powerpoint/2010/main" xmlns="" val="3048291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Hajj resembles our Departure from this </a:t>
            </a:r>
            <a:r>
              <a:rPr lang="en-US" dirty="0" err="1" smtClean="0"/>
              <a:t>Duniya</a:t>
            </a:r>
            <a:r>
              <a:rPr lang="en-US" dirty="0" smtClean="0"/>
              <a:t>. </a:t>
            </a:r>
          </a:p>
          <a:p>
            <a:r>
              <a:rPr lang="en-US" dirty="0" smtClean="0"/>
              <a:t>The changes in Life after Hajj are the signs of an Accepted Hajj.</a:t>
            </a:r>
          </a:p>
          <a:p>
            <a:r>
              <a:rPr lang="en-US" dirty="0" smtClean="0"/>
              <a:t>Your increased will for good deeds.</a:t>
            </a:r>
          </a:p>
          <a:p>
            <a:r>
              <a:rPr lang="en-US" dirty="0"/>
              <a:t>Learn </a:t>
            </a:r>
            <a:r>
              <a:rPr lang="en-US" dirty="0" smtClean="0"/>
              <a:t>Tolerance</a:t>
            </a:r>
          </a:p>
          <a:p>
            <a:r>
              <a:rPr lang="en-US" dirty="0" smtClean="0"/>
              <a:t>All are Equal before Allah (s.w.t)</a:t>
            </a:r>
          </a:p>
          <a:p>
            <a:r>
              <a:rPr lang="en-US" dirty="0" smtClean="0"/>
              <a:t>Do not wait for an age to perform Hajj if you are capable.</a:t>
            </a:r>
          </a:p>
          <a:p>
            <a:r>
              <a:rPr lang="en-US" dirty="0" smtClean="0"/>
              <a:t>Remember Allah (s.w.t) at All times.</a:t>
            </a:r>
          </a:p>
          <a:p>
            <a:r>
              <a:rPr lang="en-US" dirty="0" smtClean="0"/>
              <a:t>Have </a:t>
            </a:r>
            <a:r>
              <a:rPr lang="en-US" dirty="0" err="1" smtClean="0"/>
              <a:t>Taqwa</a:t>
            </a:r>
            <a:r>
              <a:rPr lang="en-US" dirty="0" smtClean="0"/>
              <a:t> at all times in life.</a:t>
            </a:r>
          </a:p>
          <a:p>
            <a:r>
              <a:rPr lang="en-US" dirty="0" smtClean="0"/>
              <a:t>Our DUA should be balanced (DUNIYA+AAKHIRAH)</a:t>
            </a:r>
          </a:p>
          <a:p>
            <a:r>
              <a:rPr lang="en-US" dirty="0" smtClean="0"/>
              <a:t>Seek Allah (s.w.t) Approval in every </a:t>
            </a:r>
            <a:r>
              <a:rPr lang="en-US" dirty="0" err="1" smtClean="0"/>
              <a:t>Nemat</a:t>
            </a:r>
            <a:r>
              <a:rPr lang="en-US" dirty="0"/>
              <a:t>.</a:t>
            </a:r>
          </a:p>
        </p:txBody>
      </p:sp>
    </p:spTree>
    <p:extLst>
      <p:ext uri="{BB962C8B-B14F-4D97-AF65-F5344CB8AC3E}">
        <p14:creationId xmlns:p14="http://schemas.microsoft.com/office/powerpoint/2010/main" xmlns="" val="1417390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ar-AE" dirty="0"/>
              <a:t>رَبَّنَا تَقَبَّلْ مِنَّا إِنَّكَ أَنْتَ السَّمِيعُ العَلِيمُ</a:t>
            </a:r>
            <a:endParaRPr lang="en-US" dirty="0"/>
          </a:p>
        </p:txBody>
      </p:sp>
      <p:sp>
        <p:nvSpPr>
          <p:cNvPr id="3" name="TextBox 2"/>
          <p:cNvSpPr txBox="1"/>
          <p:nvPr/>
        </p:nvSpPr>
        <p:spPr>
          <a:xfrm>
            <a:off x="2438400" y="3962400"/>
            <a:ext cx="4343400" cy="369332"/>
          </a:xfrm>
          <a:prstGeom prst="rect">
            <a:avLst/>
          </a:prstGeom>
          <a:noFill/>
        </p:spPr>
        <p:txBody>
          <a:bodyPr wrap="square" rtlCol="0">
            <a:spAutoFit/>
          </a:bodyPr>
          <a:lstStyle/>
          <a:p>
            <a:pPr algn="ctr"/>
            <a:r>
              <a:rPr lang="en-US" dirty="0" smtClean="0"/>
              <a:t>AAMEEN……….</a:t>
            </a:r>
            <a:endParaRPr lang="en-US" dirty="0"/>
          </a:p>
        </p:txBody>
      </p:sp>
    </p:spTree>
    <p:extLst>
      <p:ext uri="{BB962C8B-B14F-4D97-AF65-F5344CB8AC3E}">
        <p14:creationId xmlns:p14="http://schemas.microsoft.com/office/powerpoint/2010/main" xmlns="" val="72454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82" t="17233" r="41455" b="-830"/>
          <a:stretch/>
        </p:blipFill>
        <p:spPr>
          <a:xfrm>
            <a:off x="2947850" y="2362200"/>
            <a:ext cx="3095898" cy="3631475"/>
          </a:xfrm>
        </p:spPr>
      </p:pic>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b="81990"/>
          <a:stretch/>
        </p:blipFill>
        <p:spPr>
          <a:xfrm>
            <a:off x="1371600" y="1524000"/>
            <a:ext cx="6248399" cy="768531"/>
          </a:xfrm>
          <a:prstGeom prst="rect">
            <a:avLst/>
          </a:prstGeom>
        </p:spPr>
      </p:pic>
    </p:spTree>
    <p:extLst>
      <p:ext uri="{BB962C8B-B14F-4D97-AF65-F5344CB8AC3E}">
        <p14:creationId xmlns:p14="http://schemas.microsoft.com/office/powerpoint/2010/main" xmlns="" val="292490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57200"/>
            <a:ext cx="8229600" cy="5668963"/>
          </a:xfrm>
        </p:spPr>
        <p:txBody>
          <a:bodyPr>
            <a:normAutofit/>
          </a:bodyPr>
          <a:lstStyle/>
          <a:p>
            <a:pPr marL="0" indent="0">
              <a:buNone/>
            </a:pPr>
            <a:r>
              <a:rPr lang="ar-AE" sz="3600" dirty="0" smtClean="0"/>
              <a:t>الحج اشهر معلومات فمن فرض فيهن الحج فلا رفث ولا فسوق ولا جدال في الحج وما تفعلوا من خير يعلمه الله وتزودوا فان خير الزاد التقوى واتقون يا اولي الالباب</a:t>
            </a:r>
            <a:endParaRPr lang="en-US" sz="3600" dirty="0" smtClean="0"/>
          </a:p>
          <a:p>
            <a:pPr marL="0" indent="0">
              <a:buNone/>
            </a:pPr>
            <a:r>
              <a:rPr lang="en-US" sz="3600" dirty="0" smtClean="0"/>
              <a:t>(197)</a:t>
            </a:r>
          </a:p>
          <a:p>
            <a:pPr marL="0" indent="0">
              <a:buNone/>
            </a:pPr>
            <a:r>
              <a:rPr lang="ar-AE" sz="3600" dirty="0" smtClean="0"/>
              <a:t>ليس عليكم جناح ان تبتغوا فضلا من ربكم فاذا افضتم من عرفات فاذكروا الله عند المشعر الحرام واذكروه كما هداكم وان كنتم من قبله لمن الضالين</a:t>
            </a:r>
            <a:endParaRPr lang="en-US" sz="3600" dirty="0" smtClean="0"/>
          </a:p>
          <a:p>
            <a:pPr marL="0" indent="0">
              <a:buNone/>
            </a:pPr>
            <a:r>
              <a:rPr lang="en-US" sz="3600" dirty="0" smtClean="0"/>
              <a:t>(198)</a:t>
            </a:r>
          </a:p>
          <a:p>
            <a:pPr marL="0" indent="0">
              <a:buNone/>
            </a:pPr>
            <a:endParaRPr lang="en-US" sz="2400" dirty="0"/>
          </a:p>
        </p:txBody>
      </p:sp>
    </p:spTree>
    <p:extLst>
      <p:ext uri="{BB962C8B-B14F-4D97-AF65-F5344CB8AC3E}">
        <p14:creationId xmlns:p14="http://schemas.microsoft.com/office/powerpoint/2010/main" xmlns="" val="25175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3154362"/>
          </a:xfrm>
        </p:spPr>
        <p:txBody>
          <a:bodyPr>
            <a:normAutofit/>
          </a:bodyPr>
          <a:lstStyle/>
          <a:p>
            <a:r>
              <a:rPr lang="en-US" sz="1800" dirty="0" smtClean="0"/>
              <a:t>Ayah 197</a:t>
            </a:r>
            <a:r>
              <a:rPr lang="en-US" sz="2000" dirty="0" smtClean="0"/>
              <a:t/>
            </a:r>
            <a:br>
              <a:rPr lang="en-US" sz="2000" dirty="0" smtClean="0"/>
            </a:br>
            <a:r>
              <a:rPr lang="ar-AE" sz="4800" dirty="0" smtClean="0"/>
              <a:t>الحج اشهر معلومات</a:t>
            </a:r>
            <a:r>
              <a:rPr lang="en-US" dirty="0" smtClean="0"/>
              <a:t/>
            </a:r>
            <a:br>
              <a:rPr lang="en-US" dirty="0" smtClean="0"/>
            </a:br>
            <a:endParaRPr lang="en-US" dirty="0"/>
          </a:p>
        </p:txBody>
      </p:sp>
      <p:sp>
        <p:nvSpPr>
          <p:cNvPr id="10" name="Content Placeholder 9"/>
          <p:cNvSpPr>
            <a:spLocks noGrp="1"/>
          </p:cNvSpPr>
          <p:nvPr>
            <p:ph idx="1"/>
          </p:nvPr>
        </p:nvSpPr>
        <p:spPr>
          <a:xfrm>
            <a:off x="533400" y="2514600"/>
            <a:ext cx="8229600" cy="3505200"/>
          </a:xfrm>
        </p:spPr>
        <p:txBody>
          <a:bodyPr>
            <a:normAutofit/>
          </a:bodyPr>
          <a:lstStyle/>
          <a:p>
            <a:r>
              <a:rPr lang="en-US" dirty="0" smtClean="0"/>
              <a:t>Hajj is [during] well-known months</a:t>
            </a:r>
          </a:p>
          <a:p>
            <a:pPr marL="0" indent="0">
              <a:buNone/>
            </a:pPr>
            <a:r>
              <a:rPr lang="en-US" dirty="0"/>
              <a:t>T</a:t>
            </a:r>
            <a:r>
              <a:rPr lang="en-US" dirty="0" smtClean="0"/>
              <a:t>hese are:</a:t>
            </a:r>
          </a:p>
          <a:p>
            <a:pPr marL="514350" indent="-514350">
              <a:buFont typeface="+mj-lt"/>
              <a:buAutoNum type="arabicPeriod"/>
            </a:pPr>
            <a:r>
              <a:rPr lang="en-US" dirty="0" smtClean="0"/>
              <a:t>	Shawwal </a:t>
            </a:r>
          </a:p>
          <a:p>
            <a:pPr marL="514350" indent="-514350">
              <a:buFont typeface="+mj-lt"/>
              <a:buAutoNum type="arabicPeriod"/>
            </a:pPr>
            <a:r>
              <a:rPr lang="en-US" dirty="0" smtClean="0"/>
              <a:t>	</a:t>
            </a:r>
            <a:r>
              <a:rPr lang="en-US" dirty="0" err="1" smtClean="0"/>
              <a:t>Dhul-Qa`dah</a:t>
            </a:r>
            <a:r>
              <a:rPr lang="en-US" dirty="0" smtClean="0"/>
              <a:t> and</a:t>
            </a:r>
          </a:p>
          <a:p>
            <a:pPr marL="514350" indent="-514350">
              <a:buFont typeface="+mj-lt"/>
              <a:buAutoNum type="arabicPeriod"/>
            </a:pPr>
            <a:r>
              <a:rPr lang="en-US" dirty="0" smtClean="0"/>
              <a:t>	The first ten days of </a:t>
            </a:r>
            <a:r>
              <a:rPr lang="en-US" dirty="0" err="1" smtClean="0"/>
              <a:t>Dhul-Hijjah</a:t>
            </a:r>
            <a:endParaRPr lang="en-US" dirty="0" smtClean="0"/>
          </a:p>
          <a:p>
            <a:endParaRPr lang="en-US" dirty="0" smtClean="0"/>
          </a:p>
        </p:txBody>
      </p:sp>
    </p:spTree>
    <p:extLst>
      <p:ext uri="{BB962C8B-B14F-4D97-AF65-F5344CB8AC3E}">
        <p14:creationId xmlns:p14="http://schemas.microsoft.com/office/powerpoint/2010/main" xmlns="" val="143788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DOs and DONTs in HAJJ</a:t>
            </a:r>
            <a:endParaRPr lang="en-US" dirty="0"/>
          </a:p>
        </p:txBody>
      </p:sp>
    </p:spTree>
    <p:extLst>
      <p:ext uri="{BB962C8B-B14F-4D97-AF65-F5344CB8AC3E}">
        <p14:creationId xmlns:p14="http://schemas.microsoft.com/office/powerpoint/2010/main" xmlns="" val="1438838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8229600" cy="3429000"/>
          </a:xfrm>
        </p:spPr>
        <p:txBody>
          <a:bodyPr>
            <a:normAutofit/>
          </a:bodyPr>
          <a:lstStyle/>
          <a:p>
            <a:r>
              <a:rPr lang="en-US" sz="4000" dirty="0" smtClean="0"/>
              <a:t>whoever has made Hajj obligatory upon himself therein [by entering the state of ihram]</a:t>
            </a:r>
            <a:r>
              <a:rPr lang="en-US" dirty="0" smtClean="0"/>
              <a:t/>
            </a:r>
            <a:br>
              <a:rPr lang="en-US" dirty="0" smtClean="0"/>
            </a:br>
            <a:endParaRPr lang="en-US" dirty="0"/>
          </a:p>
        </p:txBody>
      </p:sp>
      <p:sp>
        <p:nvSpPr>
          <p:cNvPr id="3" name="Content Placeholder 2"/>
          <p:cNvSpPr>
            <a:spLocks noGrp="1"/>
          </p:cNvSpPr>
          <p:nvPr>
            <p:ph idx="1"/>
          </p:nvPr>
        </p:nvSpPr>
        <p:spPr>
          <a:xfrm>
            <a:off x="457200" y="3581400"/>
            <a:ext cx="8229600" cy="2544763"/>
          </a:xfrm>
        </p:spPr>
        <p:txBody>
          <a:bodyPr/>
          <a:lstStyle/>
          <a:p>
            <a:pPr marL="0" indent="0" algn="ctr">
              <a:buNone/>
            </a:pPr>
            <a:r>
              <a:rPr lang="en-US" dirty="0" smtClean="0"/>
              <a:t> </a:t>
            </a:r>
          </a:p>
        </p:txBody>
      </p:sp>
    </p:spTree>
    <p:extLst>
      <p:ext uri="{BB962C8B-B14F-4D97-AF65-F5344CB8AC3E}">
        <p14:creationId xmlns:p14="http://schemas.microsoft.com/office/powerpoint/2010/main" xmlns="" val="74285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lstStyle/>
          <a:p>
            <a:pPr>
              <a:buBlip>
                <a:blip r:embed="rId2"/>
              </a:buBlip>
            </a:pPr>
            <a:r>
              <a:rPr lang="ar-AE" dirty="0" smtClean="0"/>
              <a:t> فلا رفث </a:t>
            </a:r>
            <a:r>
              <a:rPr lang="en-US" dirty="0" smtClean="0"/>
              <a:t>(no sexual relations)</a:t>
            </a:r>
            <a:endParaRPr lang="ar-AE" dirty="0" smtClean="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1400" y="1600200"/>
            <a:ext cx="1828800" cy="2438400"/>
          </a:xfrm>
          <a:prstGeom prst="rect">
            <a:avLst/>
          </a:prstGeom>
        </p:spPr>
      </p:pic>
      <p:sp>
        <p:nvSpPr>
          <p:cNvPr id="2" name="TextBox 1"/>
          <p:cNvSpPr txBox="1"/>
          <p:nvPr/>
        </p:nvSpPr>
        <p:spPr>
          <a:xfrm>
            <a:off x="1371600" y="4800600"/>
            <a:ext cx="5943600" cy="400110"/>
          </a:xfrm>
          <a:prstGeom prst="rect">
            <a:avLst/>
          </a:prstGeom>
          <a:noFill/>
        </p:spPr>
        <p:txBody>
          <a:bodyPr wrap="square" rtlCol="0">
            <a:spAutoFit/>
          </a:bodyPr>
          <a:lstStyle/>
          <a:p>
            <a:pPr algn="ctr"/>
            <a:r>
              <a:rPr lang="en-US" sz="2000" dirty="0" smtClean="0">
                <a:solidFill>
                  <a:schemeClr val="accent5">
                    <a:lumMod val="75000"/>
                  </a:schemeClr>
                </a:solidFill>
              </a:rPr>
              <a:t>Note: Remember only Allah (s.w.t)</a:t>
            </a:r>
            <a:endParaRPr lang="en-US" sz="2000" dirty="0">
              <a:solidFill>
                <a:schemeClr val="accent5">
                  <a:lumMod val="75000"/>
                </a:schemeClr>
              </a:solidFill>
            </a:endParaRPr>
          </a:p>
        </p:txBody>
      </p:sp>
    </p:spTree>
    <p:extLst>
      <p:ext uri="{BB962C8B-B14F-4D97-AF65-F5344CB8AC3E}">
        <p14:creationId xmlns:p14="http://schemas.microsoft.com/office/powerpoint/2010/main" xmlns="" val="4001047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599"/>
            <a:ext cx="8229600" cy="5836947"/>
          </a:xfrm>
        </p:spPr>
        <p:txBody>
          <a:bodyPr/>
          <a:lstStyle/>
          <a:p>
            <a:pPr>
              <a:buBlip>
                <a:blip r:embed="rId2"/>
              </a:buBlip>
            </a:pPr>
            <a:r>
              <a:rPr lang="ar-AE" dirty="0" smtClean="0"/>
              <a:t> ولا فسوق</a:t>
            </a:r>
            <a:r>
              <a:rPr lang="en-US" dirty="0" smtClean="0"/>
              <a:t>(no disobedience)</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7400" y="2133600"/>
            <a:ext cx="2143125"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81600" y="2531772"/>
            <a:ext cx="2533650" cy="1809750"/>
          </a:xfrm>
          <a:prstGeom prst="rect">
            <a:avLst/>
          </a:prstGeom>
        </p:spPr>
      </p:pic>
      <p:sp>
        <p:nvSpPr>
          <p:cNvPr id="2" name="TextBox 1"/>
          <p:cNvSpPr txBox="1"/>
          <p:nvPr/>
        </p:nvSpPr>
        <p:spPr>
          <a:xfrm>
            <a:off x="1981200" y="5257800"/>
            <a:ext cx="5181600" cy="400110"/>
          </a:xfrm>
          <a:prstGeom prst="rect">
            <a:avLst/>
          </a:prstGeom>
          <a:noFill/>
        </p:spPr>
        <p:txBody>
          <a:bodyPr wrap="square" rtlCol="0">
            <a:spAutoFit/>
          </a:bodyPr>
          <a:lstStyle/>
          <a:p>
            <a:pPr algn="ctr"/>
            <a:r>
              <a:rPr lang="en-US" sz="2000" dirty="0" smtClean="0">
                <a:solidFill>
                  <a:schemeClr val="accent5">
                    <a:lumMod val="75000"/>
                  </a:schemeClr>
                </a:solidFill>
              </a:rPr>
              <a:t> Note: Learn Tolerance</a:t>
            </a:r>
            <a:endParaRPr lang="en-US" sz="2000" dirty="0">
              <a:solidFill>
                <a:schemeClr val="accent5">
                  <a:lumMod val="75000"/>
                </a:schemeClr>
              </a:solidFill>
            </a:endParaRPr>
          </a:p>
        </p:txBody>
      </p:sp>
    </p:spTree>
    <p:extLst>
      <p:ext uri="{BB962C8B-B14F-4D97-AF65-F5344CB8AC3E}">
        <p14:creationId xmlns:p14="http://schemas.microsoft.com/office/powerpoint/2010/main" xmlns="" val="246079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429</TotalTime>
  <Words>1007</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Aaouzu billahi min as ash-shaytaan nir rajeem</vt:lpstr>
      <vt:lpstr>HAJJ PRESENTATION  </vt:lpstr>
      <vt:lpstr>Slide 3</vt:lpstr>
      <vt:lpstr>Slide 4</vt:lpstr>
      <vt:lpstr>Ayah 197 الحج اشهر معلومات </vt:lpstr>
      <vt:lpstr>The DOs and DONTs in HAJJ</vt:lpstr>
      <vt:lpstr>whoever has made Hajj obligatory upon himself therein [by entering the state of ihram] </vt:lpstr>
      <vt:lpstr>Slide 8</vt:lpstr>
      <vt:lpstr>Slide 9</vt:lpstr>
      <vt:lpstr>Slide 10</vt:lpstr>
      <vt:lpstr>And whatever good you do - Allah knows it.</vt:lpstr>
      <vt:lpstr>Slide 12</vt:lpstr>
      <vt:lpstr>Ayah 198  تبتغوا فضلا من ربكم  seek bounty from your Lord [during Hajj].</vt:lpstr>
      <vt:lpstr>……………..But when you depart from 'Arafat, remember Allah at al- Mash'ar al-Haram. And remember Him, as He has guided you, for indeed, you were before that among those astray.(198)</vt:lpstr>
      <vt:lpstr>ثم افيضوا من حيث افاض الناس واستغفروا الله ان الله غفور رحيم Then depart from the place from where [all] the people depart and ask forgiveness of Allah . Indeed, Allah is Forgiving and Merciful.(199)</vt:lpstr>
      <vt:lpstr>Slide 16</vt:lpstr>
      <vt:lpstr>Slide 17</vt:lpstr>
      <vt:lpstr>Slide 18</vt:lpstr>
      <vt:lpstr>Slide 19</vt:lpstr>
      <vt:lpstr>Slide 20</vt:lpstr>
      <vt:lpstr>Ayah 200-201  See your Reflection in your DUA</vt:lpstr>
      <vt:lpstr>Slide 22</vt:lpstr>
      <vt:lpstr>Slide 23</vt:lpstr>
      <vt:lpstr>Ayah 204-207 Two types of people are described in these ayahs</vt:lpstr>
      <vt:lpstr>Points to Remember</vt:lpstr>
      <vt:lpstr>رَبَّنَا تَقَبَّلْ مِنَّا إِنَّكَ أَنْتَ السَّمِيعُ العَلِيمُ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shaiks</cp:lastModifiedBy>
  <cp:revision>42</cp:revision>
  <dcterms:created xsi:type="dcterms:W3CDTF">2015-11-21T14:36:59Z</dcterms:created>
  <dcterms:modified xsi:type="dcterms:W3CDTF">2018-02-23T20:40:41Z</dcterms:modified>
</cp:coreProperties>
</file>